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4"/>
  </p:notesMasterIdLst>
  <p:sldIdLst>
    <p:sldId id="285" r:id="rId2"/>
    <p:sldId id="286" r:id="rId3"/>
    <p:sldId id="304" r:id="rId4"/>
    <p:sldId id="277" r:id="rId5"/>
    <p:sldId id="280" r:id="rId6"/>
    <p:sldId id="281" r:id="rId7"/>
    <p:sldId id="305" r:id="rId8"/>
    <p:sldId id="306" r:id="rId9"/>
    <p:sldId id="307" r:id="rId10"/>
    <p:sldId id="310" r:id="rId11"/>
    <p:sldId id="308" r:id="rId12"/>
    <p:sldId id="312" r:id="rId13"/>
    <p:sldId id="313" r:id="rId14"/>
    <p:sldId id="314" r:id="rId15"/>
    <p:sldId id="315" r:id="rId16"/>
    <p:sldId id="316" r:id="rId17"/>
    <p:sldId id="317" r:id="rId18"/>
    <p:sldId id="294" r:id="rId19"/>
    <p:sldId id="295" r:id="rId20"/>
    <p:sldId id="318" r:id="rId21"/>
    <p:sldId id="320" r:id="rId22"/>
    <p:sldId id="297" r:id="rId23"/>
    <p:sldId id="324" r:id="rId24"/>
    <p:sldId id="301" r:id="rId25"/>
    <p:sldId id="321" r:id="rId26"/>
    <p:sldId id="302" r:id="rId27"/>
    <p:sldId id="322" r:id="rId28"/>
    <p:sldId id="325" r:id="rId29"/>
    <p:sldId id="327" r:id="rId30"/>
    <p:sldId id="326" r:id="rId31"/>
    <p:sldId id="303" r:id="rId32"/>
    <p:sldId id="276" r:id="rId3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37FA6-781B-40C4-B557-BFB4D0552744}" v="34" dt="2023-11-08T02:15:35.0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1"/>
  </p:normalViewPr>
  <p:slideViewPr>
    <p:cSldViewPr>
      <p:cViewPr varScale="1">
        <p:scale>
          <a:sx n="47" d="100"/>
          <a:sy n="47" d="100"/>
        </p:scale>
        <p:origin x="797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0:09:1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802F8-2260-49F6-A6E3-E25C09ACB85E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82271-686B-41A4-992E-22F49800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8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01E-99D7-6E7C-7A53-65F4F097D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DD78E-C605-AC1B-9080-308F1EDBD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6BD8-C342-B786-B006-59521A65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E96-166C-421D-8039-CEE89E67EB60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000E5-F789-CE99-53C5-B6BB4351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C284-EA5D-03E5-75F6-DB4DE90B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5913-8DC9-2568-E7FE-BCB7E2E9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BD768-216C-37E6-DD15-31995133B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98F8F-A387-DBB2-7451-BE706349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1D86C-A1D9-495B-8CE1-68171FB37091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939-1342-FCE5-295F-EF2B7E4D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D1D65-DE48-D102-F631-67AA8D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8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D4739-FF98-4795-C01C-C67FDB3EE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A7FB5-AEB0-73C8-4EBC-39CA0440C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6825-9B3B-7DCF-FFEE-F404E37FC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A9E7-D80F-43B3-B155-7C780E3595ED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B023F-67F3-66EC-A832-D2FF922D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D624-EEF5-E480-CABF-9F27CAAC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93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EBF6C-24E3-4E5A-A5B9-9AFD07DA097E}" type="datetime1">
              <a:rPr lang="en-US" smtClean="0"/>
              <a:t>11/9/2023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04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E5F0-FD7E-948E-F46D-29A2444C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22F9-E640-AD95-DE35-572012BA8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9C0-04BE-598C-04AA-E173EE0D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5CC25-332F-4322-AC0D-8422F2E340E3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2DD30-A95C-B8DE-AD10-0A1FFCF3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CA99-C716-0B9A-3C19-E1E02C4B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8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F054-C630-F09E-0A75-DE347308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CB66-9AD3-A567-E0DB-F24E3871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50EE7-B3D0-4E8D-3EC2-F5C3E660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1DA2-B537-48B3-92D0-18E6E0610C4E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0D006-7910-234A-78DB-5969944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CBA8-1AB3-8B6D-0755-2A4E262B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3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BCAE-D997-AA8F-8A70-30A65F69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745C-5AF6-3FCC-8520-C15B55213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1C9F-C50D-69A6-9907-0F7748CBB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7A6DB-17F4-08BA-EA90-7B038BB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6D37-08FA-4A70-B2EC-47591EC3CCF3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6D6E2-35FD-B332-2834-F8B6808E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3A502-C36F-8273-A9DE-600BA5E0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A254-EBFC-1103-4E8C-2ADE462E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881AE-CB41-E80D-6F97-0FAAE14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E56D8-FDA4-4160-FB47-9B17D1C2C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B4DC9-2EBF-FADF-1752-BB018B909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F3E98-3572-C14E-F2EA-B0713B072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B426D-DB41-86FC-30D6-4610D200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9A66-338A-4C7A-AEDD-F7833BB54FE8}" type="datetime1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D349-A911-BC2F-2808-9FAFC4BD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5A72A-9153-80F2-C3A9-C314A798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CD7-0266-DACE-F3F4-285C05D4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1B66C-6912-47FA-1E96-030BBF36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C65A-D461-451E-ACF4-0DD425589EEF}" type="datetime1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0F9C0-D627-DD6D-9005-6362F596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0F3C4-2E18-5268-5A62-6C50F9B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E3D2D-0277-0778-E14B-69A044A2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B5C73-0E9A-46D5-BF4A-7EC63E160312}" type="datetime1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BBC0A-A653-31BE-4CE8-CAF00F9B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1C5A7-A213-F510-D916-3DE1D44D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76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AA6B-C416-3B36-BBB4-71E9298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5561-D982-3DB4-D236-73825E54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3ED0F-8FB0-3CFB-A9C9-474D8D0EB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1ED49-CD36-1D52-38F3-372DA313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FDA3-F620-42C2-8898-B740E889E9C6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7CCB3-A108-9E4D-4E22-99C88941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BCC19-DCD3-E8AA-C54B-8E47BDD8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4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94D8-3B62-21CA-8D9D-596774BC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73F40-F864-7002-38CF-2F75E311F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41B18-1720-9F9B-9256-FE276DB8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0487B-4C5A-698A-6EAC-473FCB44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D8D7-A265-4785-86C6-2B61879EE912}" type="datetime1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9DC1-2F50-60C1-445F-46FFB93C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87D4-46A6-B9A8-2226-18AD4D41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AEDE2-16BC-07E5-D843-ACBB482D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285BF-4AC5-13B1-C1A5-F40FFA051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2E4CE-BC35-F41C-DB98-F044123C4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312F3-9B0B-4545-B641-94FCDEFF5E76}" type="datetime1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FDDCC-C32C-44C2-B3B2-78C41FEE8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33F85-98E8-C4C0-DB55-5F2F72DC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3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n7djd7a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n7djd7ax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5n933r7c" TargetMode="Externa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5n933r7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tinyurl.com/5n933r7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n7djd7a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n7djd7ax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bn84tkk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bn84tk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inyurl.com/tsfcmx75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n7djd7ax" TargetMode="External"/><Relationship Id="rId3" Type="http://schemas.openxmlformats.org/officeDocument/2006/relationships/hyperlink" Target="https://tinyurl.com/rp8kfr6s" TargetMode="External"/><Relationship Id="rId7" Type="http://schemas.openxmlformats.org/officeDocument/2006/relationships/hyperlink" Target="https://tinyurl.com/2bn84tkk" TargetMode="External"/><Relationship Id="rId2" Type="http://schemas.openxmlformats.org/officeDocument/2006/relationships/hyperlink" Target="https://tinyurl.com/tsfcmx7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5n933r7c" TargetMode="External"/><Relationship Id="rId5" Type="http://schemas.openxmlformats.org/officeDocument/2006/relationships/hyperlink" Target="https://tinyurl.com/dp3953za" TargetMode="External"/><Relationship Id="rId4" Type="http://schemas.openxmlformats.org/officeDocument/2006/relationships/hyperlink" Target="https://tinyurl.com/3xyrn62w" TargetMode="External"/><Relationship Id="rId9" Type="http://schemas.openxmlformats.org/officeDocument/2006/relationships/hyperlink" Target="https://tinyurl.com/yrjhvwh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tinyurl.com/3xyrn62w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tinyurl.com/3xyrn62w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BD70-D0F5-803F-EAF6-2AEE32853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07" y="3"/>
            <a:ext cx="17734690" cy="1015531"/>
          </a:xfrm>
        </p:spPr>
        <p:txBody>
          <a:bodyPr>
            <a:normAutofit/>
          </a:bodyPr>
          <a:lstStyle/>
          <a:p>
            <a:r>
              <a:rPr lang="en-US" sz="5900" dirty="0">
                <a:latin typeface="Palatino Linotype" panose="02040502050505030304" pitchFamily="18" charset="0"/>
              </a:rPr>
              <a:t>Recurrent Neural Networks(RNN</a:t>
            </a:r>
            <a:r>
              <a:rPr lang="en-US" sz="3300" dirty="0">
                <a:latin typeface="Palatino Linotype" panose="02040502050505030304" pitchFamily="18" charset="0"/>
              </a:rPr>
              <a:t>s</a:t>
            </a:r>
            <a:r>
              <a:rPr lang="en-US" sz="5900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AA0EC-C0C7-0F97-992D-1706A300F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16" y="4800704"/>
            <a:ext cx="19663038" cy="53854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>
              <a:defRPr/>
            </a:pPr>
            <a:endParaRPr lang="en-CA" sz="3000" dirty="0">
              <a:solidFill>
                <a:prstClr val="black"/>
              </a:solidFill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F90CC9-049C-C311-FB85-01DA0CB01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32959"/>
              </p:ext>
            </p:extLst>
          </p:nvPr>
        </p:nvGraphicFramePr>
        <p:xfrm>
          <a:off x="1289050" y="3312812"/>
          <a:ext cx="7192009" cy="3582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2009">
                  <a:extLst>
                    <a:ext uri="{9D8B030D-6E8A-4147-A177-3AD203B41FA5}">
                      <a16:colId xmlns:a16="http://schemas.microsoft.com/office/drawing/2014/main" val="1026297887"/>
                    </a:ext>
                  </a:extLst>
                </a:gridCol>
              </a:tblGrid>
              <a:tr h="714745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NAME</a:t>
                      </a:r>
                    </a:p>
                  </a:txBody>
                  <a:tcPr marL="150781" marR="150781" marT="75396" marB="75396"/>
                </a:tc>
                <a:extLst>
                  <a:ext uri="{0D108BD9-81ED-4DB2-BD59-A6C34878D82A}">
                    <a16:rowId xmlns:a16="http://schemas.microsoft.com/office/drawing/2014/main" val="2482441896"/>
                  </a:ext>
                </a:extLst>
              </a:tr>
              <a:tr h="827354">
                <a:tc>
                  <a:txBody>
                    <a:bodyPr/>
                    <a:lstStyle/>
                    <a:p>
                      <a:pPr marL="0" marR="0" indent="0" algn="ctr" defTabSz="15078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/>
                        <a:t>Anamika </a:t>
                      </a:r>
                      <a:r>
                        <a:rPr lang="en-US" sz="3300" dirty="0" err="1"/>
                        <a:t>Banwari</a:t>
                      </a:r>
                      <a:endParaRPr lang="en-US" sz="3300" dirty="0"/>
                    </a:p>
                  </a:txBody>
                  <a:tcPr marL="150781" marR="150781" marT="75396" marB="75396"/>
                </a:tc>
                <a:extLst>
                  <a:ext uri="{0D108BD9-81ED-4DB2-BD59-A6C34878D82A}">
                    <a16:rowId xmlns:a16="http://schemas.microsoft.com/office/drawing/2014/main" val="178637160"/>
                  </a:ext>
                </a:extLst>
              </a:tr>
              <a:tr h="827354">
                <a:tc>
                  <a:txBody>
                    <a:bodyPr/>
                    <a:lstStyle/>
                    <a:p>
                      <a:pPr marL="0" marR="0" indent="0" algn="ctr" defTabSz="15078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3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Victor Eghujovbo</a:t>
                      </a:r>
                      <a:endParaRPr lang="en-US" sz="3300" dirty="0"/>
                    </a:p>
                  </a:txBody>
                  <a:tcPr marL="150781" marR="150781" marT="75396" marB="75396"/>
                </a:tc>
                <a:extLst>
                  <a:ext uri="{0D108BD9-81ED-4DB2-BD59-A6C34878D82A}">
                    <a16:rowId xmlns:a16="http://schemas.microsoft.com/office/drawing/2014/main" val="2594690814"/>
                  </a:ext>
                </a:extLst>
              </a:tr>
              <a:tr h="1213399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Manikanta Teja </a:t>
                      </a:r>
                      <a:r>
                        <a:rPr lang="en-US" sz="3300" dirty="0" err="1"/>
                        <a:t>Gullapalli</a:t>
                      </a:r>
                      <a:endParaRPr lang="en-US" sz="3300" dirty="0"/>
                    </a:p>
                  </a:txBody>
                  <a:tcPr marL="150781" marR="150781" marT="75396" marB="75396"/>
                </a:tc>
                <a:extLst>
                  <a:ext uri="{0D108BD9-81ED-4DB2-BD59-A6C34878D82A}">
                    <a16:rowId xmlns:a16="http://schemas.microsoft.com/office/drawing/2014/main" val="1039295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D7BD89-2153-CE1F-0F70-EA5DFF0F0354}"/>
              </a:ext>
            </a:extLst>
          </p:cNvPr>
          <p:cNvSpPr txBox="1"/>
          <p:nvPr/>
        </p:nvSpPr>
        <p:spPr>
          <a:xfrm>
            <a:off x="3953397" y="2225092"/>
            <a:ext cx="2480239" cy="644699"/>
          </a:xfrm>
          <a:prstGeom prst="rect">
            <a:avLst/>
          </a:prstGeom>
          <a:noFill/>
        </p:spPr>
        <p:txBody>
          <a:bodyPr wrap="none" lIns="150785" tIns="75392" rIns="150785" bIns="75392" rtlCol="0">
            <a:spAutoFit/>
          </a:bodyPr>
          <a:lstStyle/>
          <a:p>
            <a:r>
              <a:rPr lang="en-US" sz="3200" dirty="0"/>
              <a:t>Presented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8A5DA-B570-8382-DD2B-DD368CDE9AA7}"/>
              </a:ext>
            </a:extLst>
          </p:cNvPr>
          <p:cNvSpPr txBox="1"/>
          <p:nvPr/>
        </p:nvSpPr>
        <p:spPr>
          <a:xfrm>
            <a:off x="1738783" y="8551715"/>
            <a:ext cx="6909465" cy="767810"/>
          </a:xfrm>
          <a:prstGeom prst="rect">
            <a:avLst/>
          </a:prstGeom>
          <a:noFill/>
        </p:spPr>
        <p:txBody>
          <a:bodyPr wrap="none" lIns="150785" tIns="75392" rIns="150785" bIns="75392" rtlCol="0">
            <a:spAutoFit/>
          </a:bodyPr>
          <a:lstStyle/>
          <a:p>
            <a:r>
              <a:rPr lang="en-US" sz="4000" dirty="0"/>
              <a:t>Presented to: Dr Yasser Alginahi</a:t>
            </a:r>
          </a:p>
        </p:txBody>
      </p:sp>
      <p:pic>
        <p:nvPicPr>
          <p:cNvPr id="1026" name="Picture 2" descr="https://www.profesionalreview.com/wp-content/uploads/2019/08/Deep-Learning-4-1024x7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94" y="1678168"/>
            <a:ext cx="97536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1A4FC-8BD1-C2DE-9BE5-2A6C8C920AD0}"/>
              </a:ext>
            </a:extLst>
          </p:cNvPr>
          <p:cNvSpPr txBox="1"/>
          <p:nvPr/>
        </p:nvSpPr>
        <p:spPr>
          <a:xfrm>
            <a:off x="13340128" y="8750954"/>
            <a:ext cx="1005037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Palatino Linotype"/>
              </a:rPr>
              <a:t> </a:t>
            </a:r>
            <a:r>
              <a:rPr lang="en-US" sz="1800" b="1" dirty="0">
                <a:latin typeface="Palatino Linotype"/>
              </a:rPr>
              <a:t> </a:t>
            </a:r>
            <a:r>
              <a:rPr lang="en-US" b="1" dirty="0">
                <a:latin typeface="Palatino Linotype"/>
              </a:rPr>
              <a:t>S</a:t>
            </a:r>
            <a:r>
              <a:rPr lang="en-US" sz="1800" b="1" dirty="0">
                <a:latin typeface="Palatino Linotype"/>
              </a:rPr>
              <a:t>ource:</a:t>
            </a:r>
            <a:r>
              <a:rPr lang="en-US" b="1" dirty="0">
                <a:latin typeface="Palatino Linotype"/>
              </a:rPr>
              <a:t> </a:t>
            </a:r>
            <a:r>
              <a:rPr lang="en-US" dirty="0">
                <a:ea typeface="+mn-lt"/>
                <a:cs typeface="+mn-lt"/>
              </a:rPr>
              <a:t>https://tinyurl.com/34k38nut</a:t>
            </a:r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A6B6C-6809-156A-E052-A73559D31496}"/>
              </a:ext>
            </a:extLst>
          </p:cNvPr>
          <p:cNvSpPr txBox="1"/>
          <p:nvPr/>
        </p:nvSpPr>
        <p:spPr>
          <a:xfrm>
            <a:off x="3609871" y="778234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October 27,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3C242-ED12-5183-398A-E7F1847D003C}"/>
              </a:ext>
            </a:extLst>
          </p:cNvPr>
          <p:cNvSpPr txBox="1"/>
          <p:nvPr/>
        </p:nvSpPr>
        <p:spPr>
          <a:xfrm>
            <a:off x="173613" y="103028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4250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82384" y="8968656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5711" y="-53000"/>
            <a:ext cx="1892522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Cell State</a:t>
            </a:r>
          </a:p>
          <a:p>
            <a:endParaRPr lang="en-US" sz="3200" b="1" dirty="0">
              <a:latin typeface="Palatino Linotype" panose="02040502050505030304" pitchFamily="18" charset="0"/>
            </a:endParaRPr>
          </a:p>
          <a:p>
            <a:endParaRPr lang="en-US" sz="320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cell st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827962"/>
            <a:ext cx="13182600" cy="69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BA509-B2CF-6476-AF8E-E5ADDA0F6B2A}"/>
              </a:ext>
            </a:extLst>
          </p:cNvPr>
          <p:cNvSpPr txBox="1"/>
          <p:nvPr/>
        </p:nvSpPr>
        <p:spPr>
          <a:xfrm>
            <a:off x="0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9964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82384" y="9045396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0850" y="221645"/>
            <a:ext cx="176022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OUTPUT GATE</a:t>
            </a:r>
          </a:p>
          <a:p>
            <a:pPr algn="ctr"/>
            <a:endParaRPr lang="en-US" sz="3200" b="1" dirty="0">
              <a:latin typeface="Palatino Linotype" panose="02040502050505030304" pitchFamily="18" charset="0"/>
            </a:endParaRPr>
          </a:p>
          <a:p>
            <a:pPr algn="ctr"/>
            <a:endParaRPr lang="en-US" sz="3200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output g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94" y="1791305"/>
            <a:ext cx="13623690" cy="7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25D39-E852-016C-FD0D-7EC93C78ECBE}"/>
              </a:ext>
            </a:extLst>
          </p:cNvPr>
          <p:cNvSpPr txBox="1"/>
          <p:nvPr/>
        </p:nvSpPr>
        <p:spPr>
          <a:xfrm>
            <a:off x="103079" y="1028265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2362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808-8871-D7F7-0667-C193CB4D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549275"/>
            <a:ext cx="17339786" cy="93859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CA" sz="5300" dirty="0">
                <a:latin typeface="Palatino Linotype" panose="02040502050505030304" pitchFamily="18" charset="0"/>
              </a:rPr>
              <a:t>Optimized RNN!</a:t>
            </a:r>
            <a:endParaRPr lang="en-US" sz="5300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850" y="1616075"/>
            <a:ext cx="17339786" cy="8868072"/>
          </a:xfrm>
        </p:spPr>
        <p:txBody>
          <a:bodyPr/>
          <a:lstStyle/>
          <a:p>
            <a:r>
              <a:rPr lang="en-US" sz="2600" b="1" dirty="0">
                <a:latin typeface="Palatino Linotype" panose="02040502050505030304" pitchFamily="18" charset="0"/>
              </a:rPr>
              <a:t>Gradient clipping 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Avoid the </a:t>
            </a:r>
            <a:r>
              <a:rPr lang="en-US" sz="2600" b="1" dirty="0">
                <a:latin typeface="Palatino Linotype" panose="02040502050505030304" pitchFamily="18" charset="0"/>
              </a:rPr>
              <a:t>vanishing/exploding gradient problem </a:t>
            </a:r>
            <a:r>
              <a:rPr lang="en-US" sz="2600" dirty="0">
                <a:latin typeface="Palatino Linotype" panose="02040502050505030304" pitchFamily="18" charset="0"/>
              </a:rPr>
              <a:t>by looking at a threshold and clip the gradient.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Simple to address the issue but might </a:t>
            </a:r>
            <a:r>
              <a:rPr lang="en-US" sz="2600" b="1" dirty="0">
                <a:latin typeface="Palatino Linotype" panose="02040502050505030304" pitchFamily="18" charset="0"/>
              </a:rPr>
              <a:t>hamper the performance</a:t>
            </a:r>
            <a:r>
              <a:rPr lang="en-US" sz="2600" dirty="0">
                <a:latin typeface="Palatino Linotype" panose="020405020505050303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For system optimization </a:t>
            </a:r>
            <a:r>
              <a:rPr lang="en-US" sz="2600" b="1" dirty="0">
                <a:latin typeface="Palatino Linotype" panose="02040502050505030304" pitchFamily="18" charset="0"/>
              </a:rPr>
              <a:t>LSTM </a:t>
            </a:r>
            <a:r>
              <a:rPr lang="en-US" sz="2600" dirty="0">
                <a:latin typeface="Palatino Linotype" panose="02040502050505030304" pitchFamily="18" charset="0"/>
              </a:rPr>
              <a:t>was introduced and much recently </a:t>
            </a:r>
            <a:r>
              <a:rPr lang="en-US" sz="2600" b="1" dirty="0">
                <a:latin typeface="Palatino Linotype" panose="02040502050505030304" pitchFamily="18" charset="0"/>
              </a:rPr>
              <a:t>GRU.</a:t>
            </a:r>
          </a:p>
        </p:txBody>
      </p:sp>
      <p:pic>
        <p:nvPicPr>
          <p:cNvPr id="10" name="Picture 9" descr="A black arrows pointing to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36D9E27-CFE8-0C5C-DF42-81F2D321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2" y="4816475"/>
            <a:ext cx="11301551" cy="4136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E34EA3-0195-CE24-A2F2-10AE0D4F5DFD}"/>
              </a:ext>
            </a:extLst>
          </p:cNvPr>
          <p:cNvSpPr txBox="1"/>
          <p:nvPr/>
        </p:nvSpPr>
        <p:spPr>
          <a:xfrm>
            <a:off x="6963699" y="8620801"/>
            <a:ext cx="4948415" cy="460033"/>
          </a:xfrm>
          <a:prstGeom prst="rect">
            <a:avLst/>
          </a:prstGeom>
          <a:noFill/>
        </p:spPr>
        <p:txBody>
          <a:bodyPr wrap="none" lIns="150785" tIns="75392" rIns="150785" bIns="75392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</a:rPr>
              <a:t>: https://tinyurl.com/y9b8desy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195C6-2DA4-D5E9-CF9D-B49E4CE1A117}"/>
              </a:ext>
            </a:extLst>
          </p:cNvPr>
          <p:cNvSpPr txBox="1"/>
          <p:nvPr/>
        </p:nvSpPr>
        <p:spPr>
          <a:xfrm>
            <a:off x="33755" y="101302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1598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52ED-B42D-9F69-BE94-95C2C403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0" y="396875"/>
            <a:ext cx="16585883" cy="1138628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The Gated Recurrent Unit (GRU) architecture.</a:t>
            </a:r>
          </a:p>
        </p:txBody>
      </p:sp>
      <p:pic>
        <p:nvPicPr>
          <p:cNvPr id="10" name="Content Placeholder 9" descr="A diagram of a diagram&#10;&#10;Description automatically generated">
            <a:extLst>
              <a:ext uri="{FF2B5EF4-FFF2-40B4-BE49-F238E27FC236}">
                <a16:creationId xmlns:a16="http://schemas.microsoft.com/office/drawing/2014/main" id="{DBDB8410-B96A-C4B6-C10D-9907A508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06" y="1360199"/>
            <a:ext cx="6221124" cy="40943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A1E3E-EFD4-E9C2-C520-C94614B1145C}"/>
                  </a:ext>
                </a:extLst>
              </p:cNvPr>
              <p:cNvSpPr txBox="1"/>
              <p:nvPr/>
            </p:nvSpPr>
            <p:spPr>
              <a:xfrm>
                <a:off x="1289050" y="6417828"/>
                <a:ext cx="16306509" cy="3135368"/>
              </a:xfrm>
              <a:prstGeom prst="rect">
                <a:avLst/>
              </a:prstGeom>
              <a:noFill/>
            </p:spPr>
            <p:txBody>
              <a:bodyPr wrap="square" lIns="150785" tIns="75392" rIns="150785" bIns="75392">
                <a:spAutoFit/>
              </a:bodyPr>
              <a:lstStyle/>
              <a:p>
                <a:pPr marL="471202" indent="-47120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At each timestamp t, it takes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and the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from the previous timestamp t-1. </a:t>
                </a:r>
              </a:p>
              <a:p>
                <a:pPr marL="471202" indent="-47120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Later it outputs a new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which again passed to the next timestamp.</a:t>
                </a:r>
              </a:p>
              <a:p>
                <a:pPr>
                  <a:lnSpc>
                    <a:spcPct val="150000"/>
                  </a:lnSpc>
                </a:pPr>
                <a:endParaRPr lang="en-US" sz="2600" dirty="0">
                  <a:latin typeface="Palatino Linotype" panose="0204050205050503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600" dirty="0">
                    <a:latin typeface="Palatino Linotype" panose="02040502050505030304" pitchFamily="18" charset="0"/>
                  </a:rPr>
                  <a:t>There are only two gates in a GRU as opposed to three gates in an LSTM cell. The first gate is the Reset gate and the other one is the update gate.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A1E3E-EFD4-E9C2-C520-C94614B11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0" y="6417828"/>
                <a:ext cx="16306509" cy="3135368"/>
              </a:xfrm>
              <a:prstGeom prst="rect">
                <a:avLst/>
              </a:prstGeom>
              <a:blipFill>
                <a:blip r:embed="rId3"/>
                <a:stretch>
                  <a:fillRect l="-299" b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7BF8FD9-D034-7D54-97E4-6F4110488E7E}"/>
              </a:ext>
            </a:extLst>
          </p:cNvPr>
          <p:cNvSpPr txBox="1"/>
          <p:nvPr/>
        </p:nvSpPr>
        <p:spPr>
          <a:xfrm>
            <a:off x="3567841" y="5407283"/>
            <a:ext cx="10050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 :</a:t>
            </a:r>
            <a:r>
              <a:rPr lang="en-US" sz="2000" dirty="0">
                <a:latin typeface="Palatino Linotype" panose="02040502050505030304" pitchFamily="18" charset="0"/>
                <a:hlinkClick r:id="rId4"/>
              </a:rPr>
              <a:t> https://tinyurl.com/n7djd7ax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59114-2442-C8F4-F05D-54843189CE3A}"/>
              </a:ext>
            </a:extLst>
          </p:cNvPr>
          <p:cNvSpPr txBox="1"/>
          <p:nvPr/>
        </p:nvSpPr>
        <p:spPr>
          <a:xfrm>
            <a:off x="17713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4484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7776-A27F-D220-2B8C-91D68E3D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050" y="-16188"/>
            <a:ext cx="16585883" cy="739240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sz="5900" dirty="0">
                <a:latin typeface="Palatino Linotype" panose="02040502050505030304" pitchFamily="18" charset="0"/>
              </a:rPr>
              <a:t>Common Activation Functions</a:t>
            </a:r>
            <a:br>
              <a:rPr lang="en-US" sz="5900" dirty="0">
                <a:latin typeface="Palatino Linotype" panose="02040502050505030304" pitchFamily="18" charset="0"/>
              </a:rPr>
            </a:br>
            <a:endParaRPr lang="en-US" sz="59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8A32-BFCA-8398-64DD-50E43F58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82" y="769345"/>
            <a:ext cx="17339786" cy="91158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6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latin typeface="Palatino Linotype" panose="02040502050505030304" pitchFamily="18" charset="0"/>
            </a:endParaRPr>
          </a:p>
          <a:p>
            <a:pPr marL="0" indent="0">
              <a:buNone/>
              <a:defRPr/>
            </a:pPr>
            <a:r>
              <a:rPr lang="en-US" sz="2300" dirty="0">
                <a:latin typeface="Palatino Linotype" panose="02040502050505030304" pitchFamily="18" charset="0"/>
              </a:rPr>
              <a:t>                                                            </a:t>
            </a:r>
          </a:p>
          <a:p>
            <a:pPr marL="0" indent="0">
              <a:lnSpc>
                <a:spcPct val="160000"/>
              </a:lnSpc>
              <a:buNone/>
              <a:defRPr/>
            </a:pPr>
            <a:endParaRPr lang="en-US" sz="2600" b="1" dirty="0">
              <a:solidFill>
                <a:schemeClr val="tx2"/>
              </a:solidFill>
              <a:latin typeface="Palatino Linotype" panose="02040502050505030304" pitchFamily="18" charset="0"/>
            </a:endParaRPr>
          </a:p>
          <a:p>
            <a:pPr>
              <a:defRPr/>
            </a:pPr>
            <a:endParaRPr lang="en-US" sz="2600" b="1" dirty="0">
              <a:solidFill>
                <a:schemeClr val="tx2"/>
              </a:solidFill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RELU">
            <a:extLst>
              <a:ext uri="{FF2B5EF4-FFF2-40B4-BE49-F238E27FC236}">
                <a16:creationId xmlns:a16="http://schemas.microsoft.com/office/drawing/2014/main" id="{609FFD3A-6766-3388-AE07-8A9E9ED9D9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00749" y="5403356"/>
            <a:ext cx="502603" cy="5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85" tIns="75392" rIns="150785" bIns="7539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C59FB-4298-7147-33CA-9E77650AC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0" t="8441" r="7771" b="9063"/>
          <a:stretch/>
        </p:blipFill>
        <p:spPr>
          <a:xfrm>
            <a:off x="1686509" y="1374019"/>
            <a:ext cx="9598170" cy="557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695E9-82A7-F366-EB5A-575C41019301}"/>
              </a:ext>
            </a:extLst>
          </p:cNvPr>
          <p:cNvSpPr txBox="1"/>
          <p:nvPr/>
        </p:nvSpPr>
        <p:spPr>
          <a:xfrm>
            <a:off x="11957050" y="1368799"/>
            <a:ext cx="6857571" cy="839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Palatino Linotype" panose="02040502050505030304" pitchFamily="18" charset="0"/>
              </a:rPr>
              <a:t>Leaky Relu Function</a:t>
            </a:r>
          </a:p>
          <a:p>
            <a:pPr>
              <a:lnSpc>
                <a:spcPct val="120000"/>
              </a:lnSpc>
            </a:pPr>
            <a:endParaRPr lang="en-US" sz="20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Leaky ReLU(x) = max(0.01x, x).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b="1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Palatino Linotype" panose="02040502050505030304" pitchFamily="18" charset="0"/>
              </a:rPr>
              <a:t>SoftMax Function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SoftMax(x) = e^x / ∑(e^x)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Palatino Linotype" panose="02040502050505030304" pitchFamily="18" charset="0"/>
              </a:rPr>
              <a:t>             </a:t>
            </a:r>
            <a:endParaRPr lang="en-US" sz="18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05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graph of a leaky relu function&#10;&#10;Description automatically generated">
            <a:extLst>
              <a:ext uri="{FF2B5EF4-FFF2-40B4-BE49-F238E27FC236}">
                <a16:creationId xmlns:a16="http://schemas.microsoft.com/office/drawing/2014/main" id="{C351F878-413D-4E8D-D0AA-BD21E13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89" y="2654666"/>
            <a:ext cx="5509144" cy="3251328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D01AF93-2267-FBC7-CAD0-2E1F721921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7" b="-1"/>
          <a:stretch/>
        </p:blipFill>
        <p:spPr>
          <a:xfrm>
            <a:off x="13285154" y="7258718"/>
            <a:ext cx="4201361" cy="2626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343EF-8326-6198-78E5-6F6F018D50E7}"/>
              </a:ext>
            </a:extLst>
          </p:cNvPr>
          <p:cNvSpPr txBox="1"/>
          <p:nvPr/>
        </p:nvSpPr>
        <p:spPr>
          <a:xfrm>
            <a:off x="3121862" y="7360731"/>
            <a:ext cx="10050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 : </a:t>
            </a:r>
            <a:r>
              <a:rPr lang="en-US" sz="2000" dirty="0">
                <a:latin typeface="Palatino Linotype" panose="02040502050505030304" pitchFamily="18" charset="0"/>
                <a:hlinkClick r:id="rId5"/>
              </a:rPr>
              <a:t>https://tinyurl.com/n7djd7ax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23CB1-3653-4F28-4961-93DE121E2BD0}"/>
              </a:ext>
            </a:extLst>
          </p:cNvPr>
          <p:cNvSpPr txBox="1"/>
          <p:nvPr/>
        </p:nvSpPr>
        <p:spPr>
          <a:xfrm>
            <a:off x="18856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6919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2A4440-DB38-520D-C496-445D59E0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225140"/>
            <a:ext cx="17339786" cy="12631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900" dirty="0">
                <a:latin typeface="Palatino Linotype" panose="02040502050505030304" pitchFamily="18" charset="0"/>
              </a:rPr>
              <a:t>GRU Gate and memory allocation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81D8274-E0F9-CC8E-9675-6BC83C31B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582" y="1488278"/>
                <a:ext cx="18885067" cy="843359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600" b="1" dirty="0">
                    <a:latin typeface="Palatino Linotype" panose="02040502050505030304" pitchFamily="18" charset="0"/>
                  </a:rPr>
                  <a:t>The Reset Gate (Short Term memory) </a:t>
                </a:r>
                <a:r>
                  <a:rPr lang="en-US" sz="2600" dirty="0">
                    <a:latin typeface="Palatino Linotype" panose="02040502050505030304" pitchFamily="18" charset="0"/>
                  </a:rPr>
                  <a:t>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>
                    <a:latin typeface="Palatino Linotype" panose="02040502050505030304" pitchFamily="18" charset="0"/>
                  </a:rPr>
                  <a:t>     This is responsible for the short-term memory of the network in the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dirty="0">
                  <a:latin typeface="Palatino Linotype" panose="0204050205050503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>
                    <a:latin typeface="Palatino Linotype" panose="02040502050505030304" pitchFamily="18" charset="0"/>
                  </a:rPr>
                  <a:t>            Equation of the Reset gate is: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000" b="1" dirty="0">
                    <a:latin typeface="Palatino Linotype" panose="0204050205050503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000" b="1" dirty="0">
                    <a:latin typeface="Palatino Linotype" panose="02040502050505030304" pitchFamily="18" charset="0"/>
                  </a:rPr>
                  <a:t> = </a:t>
                </a:r>
                <a:r>
                  <a:rPr lang="el-GR" sz="3000" b="1" dirty="0">
                    <a:latin typeface="Palatino Linotype" panose="02040502050505030304" pitchFamily="18" charset="0"/>
                  </a:rPr>
                  <a:t>σ</a:t>
                </a:r>
                <a:r>
                  <a:rPr lang="en-US" sz="3000" b="1" dirty="0">
                    <a:latin typeface="Palatino Linotype" panose="0204050205050503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000" b="1" dirty="0">
                    <a:latin typeface="Palatino Linotype" panose="0204050205050503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3000" b="1" dirty="0">
                    <a:latin typeface="Palatino Linotype" panose="0204050205050503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Palatino Linotype" panose="0204050205050503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3000" b="1" dirty="0">
                    <a:latin typeface="Palatino Linotype" panose="02040502050505030304" pitchFamily="18" charset="0"/>
                  </a:rPr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sz="3000" b="1" dirty="0">
                  <a:latin typeface="Palatino Linotype" panose="0204050205050503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000" b="1" dirty="0">
                  <a:latin typeface="Palatino Linotype" panose="0204050205050503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000" b="1" dirty="0">
                  <a:latin typeface="Palatino Linotype" panose="0204050205050503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000" b="1" dirty="0">
                  <a:latin typeface="Palatino Linotype" panose="0204050205050503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>
                    <a:latin typeface="Palatino Linotype" panose="02040502050505030304" pitchFamily="18" charset="0"/>
                  </a:rPr>
                  <a:t>                                                   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81D8274-E0F9-CC8E-9675-6BC83C31B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582" y="1488278"/>
                <a:ext cx="18885067" cy="8433597"/>
              </a:xfrm>
              <a:blipFill>
                <a:blip r:embed="rId2"/>
                <a:stretch>
                  <a:fillRect l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9B507B-4BEA-8DB9-8E0F-6936ABA68BFF}"/>
                  </a:ext>
                </a:extLst>
              </p:cNvPr>
              <p:cNvSpPr txBox="1"/>
              <p:nvPr/>
            </p:nvSpPr>
            <p:spPr>
              <a:xfrm>
                <a:off x="1593850" y="5166661"/>
                <a:ext cx="7696742" cy="558301"/>
              </a:xfrm>
              <a:prstGeom prst="rect">
                <a:avLst/>
              </a:prstGeom>
              <a:noFill/>
            </p:spPr>
            <p:txBody>
              <a:bodyPr wrap="square" lIns="150785" tIns="75392" rIns="150785" bIns="75392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are weight matrices for the reset gate.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9B507B-4BEA-8DB9-8E0F-6936ABA68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66661"/>
                <a:ext cx="7696742" cy="558301"/>
              </a:xfrm>
              <a:prstGeom prst="rect">
                <a:avLst/>
              </a:prstGeom>
              <a:blipFill>
                <a:blip r:embed="rId3"/>
                <a:stretch>
                  <a:fillRect t="-5495"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utoShape 4" descr="Gated recurrent unit - Update Gate (Long Term memory)">
            <a:extLst>
              <a:ext uri="{FF2B5EF4-FFF2-40B4-BE49-F238E27FC236}">
                <a16:creationId xmlns:a16="http://schemas.microsoft.com/office/drawing/2014/main" id="{6BA0CDFB-A2F9-FA68-93EA-C70C9C9C37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9419" y="-623061"/>
            <a:ext cx="3942288" cy="8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85" tIns="75392" rIns="150785" bIns="7539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diagram of a gate operation&#10;&#10;Description automatically generated">
            <a:extLst>
              <a:ext uri="{FF2B5EF4-FFF2-40B4-BE49-F238E27FC236}">
                <a16:creationId xmlns:a16="http://schemas.microsoft.com/office/drawing/2014/main" id="{37169802-4B53-211D-2BE2-BFEA55C9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3063875"/>
            <a:ext cx="10122068" cy="642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75D4E-0C41-6A33-52C9-74C745762607}"/>
              </a:ext>
            </a:extLst>
          </p:cNvPr>
          <p:cNvSpPr txBox="1"/>
          <p:nvPr/>
        </p:nvSpPr>
        <p:spPr>
          <a:xfrm>
            <a:off x="9290592" y="8474075"/>
            <a:ext cx="10050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: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hlinkClick r:id="rId5"/>
              </a:rPr>
              <a:t>https://tinyurl.com/5n933r7c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5EC-2E62-F595-D5A1-E0451F4E76E0}"/>
              </a:ext>
            </a:extLst>
          </p:cNvPr>
          <p:cNvSpPr txBox="1"/>
          <p:nvPr/>
        </p:nvSpPr>
        <p:spPr>
          <a:xfrm>
            <a:off x="0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2948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76A1-1303-126E-F11A-9AE18662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39" y="-28241"/>
            <a:ext cx="17339786" cy="1151321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GRU Gate and memory allocation</a:t>
            </a:r>
            <a:endParaRPr lang="en-US" sz="5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BC98B-D532-0B86-0C78-293079E01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32" y="1311275"/>
                <a:ext cx="18534117" cy="7696200"/>
              </a:xfrm>
            </p:spPr>
            <p:txBody>
              <a:bodyPr>
                <a:normAutofit/>
              </a:bodyPr>
              <a:lstStyle/>
              <a:p>
                <a:pPr marL="0" indent="0" defTabSz="1507846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4800" dirty="0">
                    <a:latin typeface="Palatino Linotype" panose="02040502050505030304" pitchFamily="18" charset="0"/>
                  </a:rPr>
                  <a:t>                 </a:t>
                </a:r>
              </a:p>
              <a:p>
                <a:pPr marL="471202" marR="0" lvl="0" indent="-471202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The Update Gate (Long Term memory)</a:t>
                </a:r>
              </a:p>
              <a:p>
                <a:pPr marL="0" marR="0" lvl="0" indent="0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  <a:p>
                <a:pPr marL="0" marR="0" lvl="0" indent="0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   This is for long-term memory in the hidden state 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   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             Equation of the gate is shown below.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= </a:t>
                </a:r>
                <a:r>
                  <a:rPr kumimoji="0" lang="el-G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σ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𝑼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</m:sub>
                    </m:sSub>
                  </m:oMath>
                </a14:m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</m:sub>
                    </m:sSub>
                  </m:oMath>
                </a14:m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0" lang="en-US" sz="3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𝒛</m:t>
                        </m:r>
                      </m:sub>
                    </m:sSub>
                  </m:oMath>
                </a14:m>
                <a:endPara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  <a:p>
                <a:pPr marL="0" marR="0" lvl="0" indent="0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150784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           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BC98B-D532-0B86-0C78-293079E01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32" y="1311275"/>
                <a:ext cx="18534117" cy="7696200"/>
              </a:xfrm>
              <a:blipFill>
                <a:blip r:embed="rId2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gate operation&#10;&#10;Description automatically generated">
            <a:extLst>
              <a:ext uri="{FF2B5EF4-FFF2-40B4-BE49-F238E27FC236}">
                <a16:creationId xmlns:a16="http://schemas.microsoft.com/office/drawing/2014/main" id="{C7D3EE0D-5FD0-4EF7-9F67-161222A48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" t="9784" r="4444" b="2901"/>
          <a:stretch/>
        </p:blipFill>
        <p:spPr>
          <a:xfrm>
            <a:off x="10052050" y="2301875"/>
            <a:ext cx="9601199" cy="618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BDD96-99A0-02FC-1A9C-CFD51C8C7F40}"/>
              </a:ext>
            </a:extLst>
          </p:cNvPr>
          <p:cNvSpPr/>
          <p:nvPr/>
        </p:nvSpPr>
        <p:spPr>
          <a:xfrm>
            <a:off x="17138650" y="2301873"/>
            <a:ext cx="2743200" cy="5205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A7378-3EF7-E009-D4D6-7F67C46758C2}"/>
              </a:ext>
            </a:extLst>
          </p:cNvPr>
          <p:cNvSpPr txBox="1"/>
          <p:nvPr/>
        </p:nvSpPr>
        <p:spPr>
          <a:xfrm>
            <a:off x="11423650" y="77120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https://tinyurl.com/5n933r7c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7F5F4-E2B6-BD16-6A80-32C051FD9D2D}"/>
              </a:ext>
            </a:extLst>
          </p:cNvPr>
          <p:cNvSpPr txBox="1"/>
          <p:nvPr/>
        </p:nvSpPr>
        <p:spPr>
          <a:xfrm>
            <a:off x="9692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24330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D8CE-6E8F-4661-79AE-AA1C41FC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757" y="0"/>
            <a:ext cx="17339786" cy="938599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How GRU 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58775E-03BC-7F08-131A-216C3273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250" y="1095375"/>
            <a:ext cx="18135600" cy="88265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DF10C0-7418-6610-C34E-CD2F3E7AEF07}"/>
              </a:ext>
            </a:extLst>
          </p:cNvPr>
          <p:cNvSpPr txBox="1">
            <a:spLocks/>
          </p:cNvSpPr>
          <p:nvPr/>
        </p:nvSpPr>
        <p:spPr>
          <a:xfrm>
            <a:off x="450850" y="1171575"/>
            <a:ext cx="18897600" cy="8826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46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8F894D-0FCB-2A87-7EA7-FFED74DDF311}"/>
                  </a:ext>
                </a:extLst>
              </p:cNvPr>
              <p:cNvSpPr txBox="1"/>
              <p:nvPr/>
            </p:nvSpPr>
            <p:spPr>
              <a:xfrm>
                <a:off x="1217375" y="965350"/>
                <a:ext cx="17297400" cy="1231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To find the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, it follows a two-step process. The first step is to generate what is known as the candidate hidden state.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8F894D-0FCB-2A87-7EA7-FFED74DD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75" y="965350"/>
                <a:ext cx="17297400" cy="1231363"/>
              </a:xfrm>
              <a:prstGeom prst="rect">
                <a:avLst/>
              </a:prstGeom>
              <a:blipFill>
                <a:blip r:embed="rId2"/>
                <a:stretch>
                  <a:fillRect l="-564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61CE1C-3439-3095-4FEF-046DA0763E1A}"/>
                  </a:ext>
                </a:extLst>
              </p:cNvPr>
              <p:cNvSpPr txBox="1"/>
              <p:nvPr/>
            </p:nvSpPr>
            <p:spPr>
              <a:xfrm>
                <a:off x="8770353" y="2669860"/>
                <a:ext cx="9067800" cy="2914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The input and the hidden state from the previous timestamp t-1  is multiplied by the reset gate output</a:t>
                </a:r>
                <a:r>
                  <a:rPr lang="en-US" sz="2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Later passed this entire information to the 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tanh function</a:t>
                </a:r>
                <a:r>
                  <a:rPr lang="en-US" sz="2600" dirty="0">
                    <a:latin typeface="Palatino Linotype" panose="02040502050505030304" pitchFamily="18" charset="0"/>
                  </a:rPr>
                  <a:t>, the resultant value is the candidate’s hidden state 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1" dirty="0">
                            <a:latin typeface="Palatino Linotype" panose="02040502050505030304" pitchFamily="18" charset="0"/>
                          </a:rPr>
                          <m:t>Ĥ 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600" dirty="0">
                  <a:latin typeface="Palatino Linotype" panose="0204050205050503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61CE1C-3439-3095-4FEF-046DA0763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353" y="2669860"/>
                <a:ext cx="9067800" cy="2914965"/>
              </a:xfrm>
              <a:prstGeom prst="rect">
                <a:avLst/>
              </a:prstGeom>
              <a:blipFill>
                <a:blip r:embed="rId3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864F246-5150-1ED1-7EF1-9C5A3BD6E9A4}"/>
                  </a:ext>
                </a:extLst>
              </p:cNvPr>
              <p:cNvSpPr/>
              <p:nvPr/>
            </p:nvSpPr>
            <p:spPr>
              <a:xfrm>
                <a:off x="1604210" y="2669860"/>
                <a:ext cx="5704639" cy="208946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The Candidate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dirty="0">
                            <a:latin typeface="Palatino Linotype" panose="02040502050505030304" pitchFamily="18" charset="0"/>
                          </a:rPr>
                          <m:t>Ĥ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)</a:t>
                </a:r>
              </a:p>
              <a:p>
                <a:pPr algn="ctr"/>
                <a:endParaRPr lang="en-US" sz="2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600" b="1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1" dirty="0">
                            <a:latin typeface="Palatino Linotype" panose="02040502050505030304" pitchFamily="18" charset="0"/>
                          </a:rPr>
                          <m:t>Ĥ 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600" b="1" i="0" smtClean="0">
                            <a:latin typeface="Cambria Math" panose="02040503050406030204" pitchFamily="18" charset="0"/>
                          </a:rPr>
                          <m:t>𝐭𝐚𝐧𝐡</m:t>
                        </m:r>
                      </m:fName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)*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)</a:t>
                </a:r>
              </a:p>
              <a:p>
                <a:pPr algn="ctr"/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   (for </a:t>
                </a:r>
                <a:r>
                  <a:rPr lang="en-US" sz="26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</a:t>
                </a:r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= 0 and 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</a:t>
                </a:r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= 1)</a:t>
                </a:r>
              </a:p>
              <a:p>
                <a:endPara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alatino Linotype" panose="02040502050505030304" pitchFamily="18" charset="0"/>
                </a:endParaRPr>
              </a:p>
              <a:p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864F246-5150-1ED1-7EF1-9C5A3BD6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10" y="2669860"/>
                <a:ext cx="5704639" cy="208946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9099B41B-92AF-932B-1DC7-55F62991B36E}"/>
              </a:ext>
            </a:extLst>
          </p:cNvPr>
          <p:cNvSpPr/>
          <p:nvPr/>
        </p:nvSpPr>
        <p:spPr>
          <a:xfrm>
            <a:off x="3813509" y="4778374"/>
            <a:ext cx="838200" cy="1676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B3DCB3D-14C4-E77C-67DD-CE0D52C181B3}"/>
                  </a:ext>
                </a:extLst>
              </p:cNvPr>
              <p:cNvSpPr/>
              <p:nvPr/>
            </p:nvSpPr>
            <p:spPr>
              <a:xfrm>
                <a:off x="1604210" y="6492874"/>
                <a:ext cx="5704639" cy="223413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2600" dirty="0">
                    <a:latin typeface="Palatino Linotype" panose="02040502050505030304" pitchFamily="18" charset="0"/>
                  </a:rPr>
                  <a:t>The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latin typeface="Palatino Linotype" panose="02040502050505030304" pitchFamily="18" charset="0"/>
                </a:endParaRPr>
              </a:p>
              <a:p>
                <a:pPr algn="ctr"/>
                <a:endParaRPr lang="en-US" sz="2600" dirty="0">
                  <a:latin typeface="Palatino Linotype" panose="0204050205050503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+ 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)*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1" dirty="0">
                            <a:latin typeface="Palatino Linotype" panose="02040502050505030304" pitchFamily="18" charset="0"/>
                          </a:rPr>
                          <m:t>Ĥ 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600" dirty="0"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600" dirty="0">
                    <a:latin typeface="Palatino Linotype" panose="02040502050505030304" pitchFamily="18" charset="0"/>
                  </a:rPr>
                  <a:t> </a:t>
                </a:r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(for</a:t>
                </a:r>
                <a:r>
                  <a:rPr lang="en-US" sz="2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 = 0 and</a:t>
                </a:r>
                <a:r>
                  <a:rPr lang="en-US" sz="2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Palatino Linotype" panose="02040502050505030304" pitchFamily="18" charset="0"/>
                  </a:rPr>
                  <a:t> = 1)</a:t>
                </a:r>
              </a:p>
              <a:p>
                <a:endParaRPr lang="en-US" sz="1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B3DCB3D-14C4-E77C-67DD-CE0D52C1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10" y="6492874"/>
                <a:ext cx="5704639" cy="223413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3E18F5-E815-2369-B585-FE90C010A026}"/>
                  </a:ext>
                </a:extLst>
              </p:cNvPr>
              <p:cNvSpPr txBox="1"/>
              <p:nvPr/>
            </p:nvSpPr>
            <p:spPr>
              <a:xfrm>
                <a:off x="8319167" y="6261079"/>
                <a:ext cx="9970172" cy="2465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This is where we implement the Update gate.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Palatino Linotype" panose="02040502050505030304" pitchFamily="18" charset="0"/>
                  </a:rPr>
                  <a:t>We use a single update gate to control both the historical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 as well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 </a:t>
                </a:r>
                <a:r>
                  <a:rPr lang="en-US" sz="2600" dirty="0">
                    <a:latin typeface="Palatino Linotype" panose="02040502050505030304" pitchFamily="18" charset="0"/>
                  </a:rPr>
                  <a:t>as the new information which comes from the candidate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1" dirty="0">
                            <a:latin typeface="Palatino Linotype" panose="02040502050505030304" pitchFamily="18" charset="0"/>
                          </a:rPr>
                          <m:t>Ĥ 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3E18F5-E815-2369-B585-FE90C010A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167" y="6261079"/>
                <a:ext cx="9970172" cy="2465931"/>
              </a:xfrm>
              <a:prstGeom prst="rect">
                <a:avLst/>
              </a:prstGeom>
              <a:blipFill>
                <a:blip r:embed="rId6"/>
                <a:stretch>
                  <a:fillRect b="-5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F1F377-91ED-BDBC-A99D-E3CBD06342B1}"/>
              </a:ext>
            </a:extLst>
          </p:cNvPr>
          <p:cNvSpPr txBox="1"/>
          <p:nvPr/>
        </p:nvSpPr>
        <p:spPr>
          <a:xfrm>
            <a:off x="21724" y="1015766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66B1-DC7B-0EFA-7BCF-A5D802A565C0}"/>
              </a:ext>
            </a:extLst>
          </p:cNvPr>
          <p:cNvSpPr txBox="1"/>
          <p:nvPr/>
        </p:nvSpPr>
        <p:spPr>
          <a:xfrm>
            <a:off x="2405270" y="9044609"/>
            <a:ext cx="443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Reference: </a:t>
            </a:r>
            <a:r>
              <a:rPr lang="en-US" sz="2000" dirty="0">
                <a:hlinkClick r:id="rId7"/>
              </a:rPr>
              <a:t>https://tinyurl.com/5n933r7c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39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F3-7A6F-DBD9-C642-4818FD3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16" y="263543"/>
            <a:ext cx="16490879" cy="907108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Text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0862-EEF3-9A8D-D4AC-7939302E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833" y="1615620"/>
            <a:ext cx="16490879" cy="74686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  <a:ea typeface="Palatino" pitchFamily="2" charset="77"/>
              </a:rPr>
              <a:t>Neural network itself is not equipped to handle language explicitly, they are just functional / mathematical operators [9].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  <a:ea typeface="Palatino" pitchFamily="2" charset="77"/>
              </a:rPr>
              <a:t>We need to define a way to translate this text language into numerical encoding of a vector which then fed to a neural network generating a numerical vector.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  <a:ea typeface="Palatino" pitchFamily="2" charset="77"/>
              </a:rPr>
              <a:t>But how??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  <a:ea typeface="Palatino" pitchFamily="2" charset="77"/>
              </a:rPr>
              <a:t> example : A cute teddy bear is reading a 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5837B7-9EBF-9D66-9C29-6D6391BD1E22}"/>
                  </a:ext>
                </a:extLst>
              </p14:cNvPr>
              <p14:cNvContentPartPr/>
              <p14:nvPr/>
            </p14:nvContentPartPr>
            <p14:xfrm>
              <a:off x="12595705" y="8159016"/>
              <a:ext cx="594" cy="59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5837B7-9EBF-9D66-9C29-6D6391BD1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9943" y="49389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teddy bear wearing glasses and a tie reading a book&#10;&#10;Description automatically generated">
            <a:extLst>
              <a:ext uri="{FF2B5EF4-FFF2-40B4-BE49-F238E27FC236}">
                <a16:creationId xmlns:a16="http://schemas.microsoft.com/office/drawing/2014/main" id="{7C0B315C-D312-DF04-468F-26DD8EE06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0" y="4054475"/>
            <a:ext cx="7772400" cy="533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364CF-BEF6-FAB3-DACC-691CEB0533C6}"/>
              </a:ext>
            </a:extLst>
          </p:cNvPr>
          <p:cNvSpPr txBox="1"/>
          <p:nvPr/>
        </p:nvSpPr>
        <p:spPr>
          <a:xfrm>
            <a:off x="11652250" y="9481923"/>
            <a:ext cx="44196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latin typeface="Palatino Linotype"/>
              </a:rPr>
              <a:t>Source: </a:t>
            </a:r>
            <a:r>
              <a:rPr lang="en-US" sz="2000" dirty="0">
                <a:ea typeface="+mn-lt"/>
                <a:cs typeface="+mn-lt"/>
              </a:rPr>
              <a:t>https://tinyurl.com/3k9mhrjr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BB5D8-FD9C-85AD-5EA7-307CF291DE1F}"/>
              </a:ext>
            </a:extLst>
          </p:cNvPr>
          <p:cNvSpPr txBox="1"/>
          <p:nvPr/>
        </p:nvSpPr>
        <p:spPr>
          <a:xfrm>
            <a:off x="17713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4682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F3-7A6F-DBD9-C642-4818FD3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350" y="473075"/>
            <a:ext cx="16490879" cy="1402303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Embedding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2E846-3CD7-B009-D9E7-E796B41AE1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55063"/>
              </p:ext>
            </p:extLst>
          </p:nvPr>
        </p:nvGraphicFramePr>
        <p:xfrm>
          <a:off x="1345382" y="1949255"/>
          <a:ext cx="17339786" cy="8048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9893">
                  <a:extLst>
                    <a:ext uri="{9D8B030D-6E8A-4147-A177-3AD203B41FA5}">
                      <a16:colId xmlns:a16="http://schemas.microsoft.com/office/drawing/2014/main" val="1221304610"/>
                    </a:ext>
                  </a:extLst>
                </a:gridCol>
                <a:gridCol w="8669893">
                  <a:extLst>
                    <a:ext uri="{9D8B030D-6E8A-4147-A177-3AD203B41FA5}">
                      <a16:colId xmlns:a16="http://schemas.microsoft.com/office/drawing/2014/main" val="568768241"/>
                    </a:ext>
                  </a:extLst>
                </a:gridCol>
              </a:tblGrid>
              <a:tr h="8048816">
                <a:tc>
                  <a:txBody>
                    <a:bodyPr/>
                    <a:lstStyle/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</a:txBody>
                  <a:tcPr marL="150781" marR="150781" marT="75396" marB="75396"/>
                </a:tc>
                <a:tc>
                  <a:txBody>
                    <a:bodyPr/>
                    <a:lstStyle/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endParaRPr lang="en-US" sz="4900" dirty="0"/>
                    </a:p>
                    <a:p>
                      <a:pPr algn="ctr"/>
                      <a:r>
                        <a:rPr lang="en-US" sz="4900" baseline="0" dirty="0"/>
                        <a:t>                        </a:t>
                      </a:r>
                      <a:endParaRPr lang="en-US" sz="3200" dirty="0"/>
                    </a:p>
                  </a:txBody>
                  <a:tcPr marL="150781" marR="150781" marT="75396" marB="75396"/>
                </a:tc>
                <a:extLst>
                  <a:ext uri="{0D108BD9-81ED-4DB2-BD59-A6C34878D82A}">
                    <a16:rowId xmlns:a16="http://schemas.microsoft.com/office/drawing/2014/main" val="414640016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DC9055D-6083-E5F5-DBA3-0F4B1FB9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00" y="2077979"/>
            <a:ext cx="12884822" cy="64809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1C2EF0-968E-3729-E024-C68A75E9192F}"/>
              </a:ext>
            </a:extLst>
          </p:cNvPr>
          <p:cNvCxnSpPr>
            <a:cxnSpLocks/>
          </p:cNvCxnSpPr>
          <p:nvPr/>
        </p:nvCxnSpPr>
        <p:spPr>
          <a:xfrm>
            <a:off x="1313701" y="8566758"/>
            <a:ext cx="12884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9368C3B9-E2BA-A0A3-4B1D-8A77D048A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19" y="3164178"/>
            <a:ext cx="3285993" cy="1139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719" y="4587875"/>
            <a:ext cx="370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E-embedding Matrix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C906F-9684-AE36-5196-6726B2DEB76B}"/>
              </a:ext>
            </a:extLst>
          </p:cNvPr>
          <p:cNvSpPr txBox="1"/>
          <p:nvPr/>
        </p:nvSpPr>
        <p:spPr>
          <a:xfrm>
            <a:off x="4946650" y="8913082"/>
            <a:ext cx="510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 :</a:t>
            </a:r>
            <a:r>
              <a:rPr lang="en-US" sz="2000" dirty="0">
                <a:latin typeface="Palatino Linotype" panose="02040502050505030304" pitchFamily="18" charset="0"/>
                <a:hlinkClick r:id="rId4"/>
              </a:rPr>
              <a:t> https://tinyurl.com/n7djd7ax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0B0DC-E005-9F99-BEB1-7A62EE8CACDB}"/>
              </a:ext>
            </a:extLst>
          </p:cNvPr>
          <p:cNvSpPr txBox="1"/>
          <p:nvPr/>
        </p:nvSpPr>
        <p:spPr>
          <a:xfrm>
            <a:off x="0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8023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A70-38E8-4332-2ABF-03C64E78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450" y="549275"/>
            <a:ext cx="17339786" cy="1236801"/>
          </a:xfrm>
        </p:spPr>
        <p:txBody>
          <a:bodyPr>
            <a:normAutofit/>
          </a:bodyPr>
          <a:lstStyle/>
          <a:p>
            <a:r>
              <a:rPr lang="en-US" sz="5300" dirty="0">
                <a:latin typeface="Palatino Linotype" panose="0204050205050503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8084-27CB-D9FB-5114-40895383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1838919"/>
            <a:ext cx="17339786" cy="8347351"/>
          </a:xfrm>
        </p:spPr>
        <p:txBody>
          <a:bodyPr/>
          <a:lstStyle/>
          <a:p>
            <a:r>
              <a:rPr lang="en-US" sz="2600" dirty="0">
                <a:latin typeface="Palatino Linotype" panose="02040502050505030304" pitchFamily="18" charset="0"/>
              </a:rPr>
              <a:t>RNN recap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LSTM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GRU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Applications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Advantages and limitations of RNN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Attention</a:t>
            </a:r>
          </a:p>
          <a:p>
            <a:r>
              <a:rPr lang="en-US" sz="2600" dirty="0">
                <a:latin typeface="Palatino Linotype" panose="02040502050505030304" pitchFamily="18" charset="0"/>
              </a:rPr>
              <a:t>Transformers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0302875"/>
            <a:ext cx="713423" cy="602118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100" name="Picture 4" descr="https://tse3.mm.bing.net/th?id=OIP.DhDJXcszu2INcHbuYmKYTQHaFj&amp;pid=Api&amp;P=0&amp;h=18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953" y="2482182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C0AFB6-3A11-3887-D6E8-F06E009D3881}"/>
              </a:ext>
            </a:extLst>
          </p:cNvPr>
          <p:cNvSpPr txBox="1"/>
          <p:nvPr/>
        </p:nvSpPr>
        <p:spPr>
          <a:xfrm>
            <a:off x="13252450" y="7969979"/>
            <a:ext cx="1005037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Palatino Linotype"/>
              </a:rPr>
              <a:t> </a:t>
            </a:r>
            <a:r>
              <a:rPr lang="en-US" sz="2000" b="1" dirty="0">
                <a:latin typeface="Palatino Linotype"/>
              </a:rPr>
              <a:t>source: </a:t>
            </a:r>
            <a:r>
              <a:rPr lang="en-US" sz="2000" dirty="0">
                <a:ea typeface="+mn-lt"/>
                <a:cs typeface="+mn-lt"/>
              </a:rPr>
              <a:t>https://tinyurl.com/2p8mcjep</a:t>
            </a:r>
            <a:endParaRPr lang="en-US" sz="2000" dirty="0"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3796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1E97-E5C0-EE51-26BC-0B04CA8A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-45579"/>
            <a:ext cx="17339786" cy="1090156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1C81-787A-425F-8A34-C1E11F81F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775" y="1198889"/>
            <a:ext cx="17339786" cy="7848600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Palatino Linotype" panose="02040502050505030304" pitchFamily="18" charset="0"/>
              </a:rPr>
              <a:t>                      </a:t>
            </a:r>
          </a:p>
          <a:p>
            <a:pPr marL="0" indent="0">
              <a:buNone/>
            </a:pPr>
            <a:r>
              <a:rPr lang="en-US" sz="2000" dirty="0">
                <a:latin typeface="Palatino Linotype" panose="02040502050505030304" pitchFamily="18" charset="0"/>
              </a:rPr>
              <a:t>                        Bag of words/corpus of words                                                       Indexing                                                            Embedding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576B2-C8A6-8A4F-918C-791EE7E59BDA}"/>
              </a:ext>
            </a:extLst>
          </p:cNvPr>
          <p:cNvSpPr/>
          <p:nvPr/>
        </p:nvSpPr>
        <p:spPr>
          <a:xfrm>
            <a:off x="8070850" y="3673475"/>
            <a:ext cx="3962400" cy="3581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A---1</a:t>
            </a:r>
          </a:p>
          <a:p>
            <a:pPr algn="ctr"/>
            <a:r>
              <a:rPr lang="en-US" dirty="0"/>
              <a:t>Cute-----2</a:t>
            </a:r>
          </a:p>
          <a:p>
            <a:pPr algn="ctr"/>
            <a:r>
              <a:rPr lang="en-US" dirty="0"/>
              <a:t>Teddy -----3</a:t>
            </a:r>
          </a:p>
          <a:p>
            <a:pPr algn="ctr"/>
            <a:r>
              <a:rPr lang="en-US" dirty="0"/>
              <a:t>Bear------4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Book-------n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3CCDC-B63D-FEDC-4BD5-ED81CBD6AA5F}"/>
              </a:ext>
            </a:extLst>
          </p:cNvPr>
          <p:cNvSpPr/>
          <p:nvPr/>
        </p:nvSpPr>
        <p:spPr>
          <a:xfrm>
            <a:off x="13434496" y="3671516"/>
            <a:ext cx="4161353" cy="3581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hot embedding</a:t>
            </a:r>
          </a:p>
          <a:p>
            <a:pPr algn="ctr"/>
            <a:r>
              <a:rPr lang="en-US" dirty="0"/>
              <a:t>A-[0,0,0,0,1]</a:t>
            </a:r>
          </a:p>
          <a:p>
            <a:pPr algn="ctr"/>
            <a:r>
              <a:rPr lang="en-US" dirty="0"/>
              <a:t>Cute-[0,0,0,1,0]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Learned embedding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            a, is                 cute, teddy, bear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  book       reading</a:t>
            </a:r>
          </a:p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EA1973-3CD3-A036-7305-A101570364F4}"/>
              </a:ext>
            </a:extLst>
          </p:cNvPr>
          <p:cNvSpPr/>
          <p:nvPr/>
        </p:nvSpPr>
        <p:spPr>
          <a:xfrm>
            <a:off x="2228414" y="3444876"/>
            <a:ext cx="4343400" cy="3810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  <a:p>
            <a:pPr algn="r"/>
            <a:r>
              <a:rPr lang="en-US" dirty="0"/>
              <a:t>Cute</a:t>
            </a:r>
          </a:p>
          <a:p>
            <a:r>
              <a:rPr lang="en-US" dirty="0"/>
              <a:t>Teddy</a:t>
            </a:r>
          </a:p>
          <a:p>
            <a:pPr algn="r"/>
            <a:r>
              <a:rPr lang="en-US" dirty="0"/>
              <a:t>Bear</a:t>
            </a:r>
          </a:p>
          <a:p>
            <a:r>
              <a:rPr lang="en-US" dirty="0"/>
              <a:t>Is</a:t>
            </a:r>
          </a:p>
          <a:p>
            <a:pPr algn="r"/>
            <a:r>
              <a:rPr lang="en-US" dirty="0"/>
              <a:t>Reading</a:t>
            </a:r>
          </a:p>
          <a:p>
            <a:r>
              <a:rPr lang="en-US" dirty="0"/>
              <a:t>A</a:t>
            </a:r>
          </a:p>
          <a:p>
            <a:pPr algn="ctr"/>
            <a:r>
              <a:rPr lang="en-US" dirty="0"/>
              <a:t>book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EFA19C-22FC-F574-2595-50E4A145A11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3434496" y="5462216"/>
            <a:ext cx="4161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A31231-F97B-FDCF-D0B8-D445027F47D0}"/>
              </a:ext>
            </a:extLst>
          </p:cNvPr>
          <p:cNvCxnSpPr/>
          <p:nvPr/>
        </p:nvCxnSpPr>
        <p:spPr>
          <a:xfrm>
            <a:off x="15462250" y="6111875"/>
            <a:ext cx="0" cy="1143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B4AD7E-EDB5-24A4-6FDC-68E559171D8D}"/>
              </a:ext>
            </a:extLst>
          </p:cNvPr>
          <p:cNvCxnSpPr/>
          <p:nvPr/>
        </p:nvCxnSpPr>
        <p:spPr>
          <a:xfrm>
            <a:off x="14395450" y="6645275"/>
            <a:ext cx="2209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B875DD-13FE-50FF-7F64-FDC119334CA5}"/>
              </a:ext>
            </a:extLst>
          </p:cNvPr>
          <p:cNvSpPr txBox="1"/>
          <p:nvPr/>
        </p:nvSpPr>
        <p:spPr>
          <a:xfrm>
            <a:off x="33755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4194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A0F8-19A4-106C-F210-45B770C8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77" y="244475"/>
            <a:ext cx="17339786" cy="1471839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Types of RNN and their applications</a:t>
            </a:r>
          </a:p>
        </p:txBody>
      </p:sp>
      <p:pic>
        <p:nvPicPr>
          <p:cNvPr id="27" name="Content Placeholder 26" descr="A diagram of a computer algorithm&#10;&#10;Description automatically generated with medium confidence">
            <a:extLst>
              <a:ext uri="{FF2B5EF4-FFF2-40B4-BE49-F238E27FC236}">
                <a16:creationId xmlns:a16="http://schemas.microsoft.com/office/drawing/2014/main" id="{CC8C97BA-1952-E282-34F1-0CE1BDABF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8"/>
          <a:stretch/>
        </p:blipFill>
        <p:spPr>
          <a:xfrm>
            <a:off x="4489450" y="1636711"/>
            <a:ext cx="12268200" cy="72945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201B30-A34C-F502-92D3-E14770B2E556}"/>
              </a:ext>
            </a:extLst>
          </p:cNvPr>
          <p:cNvSpPr txBox="1"/>
          <p:nvPr/>
        </p:nvSpPr>
        <p:spPr>
          <a:xfrm>
            <a:off x="7689850" y="9268351"/>
            <a:ext cx="518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</a:t>
            </a:r>
            <a:r>
              <a:rPr lang="en-US" sz="2000" b="1" dirty="0">
                <a:latin typeface="Palatino Linotype" panose="02040502050505030304" pitchFamily="18" charset="0"/>
              </a:rPr>
              <a:t>: </a:t>
            </a:r>
            <a:r>
              <a:rPr lang="en-US" sz="2000" dirty="0">
                <a:latin typeface="Palatino Linotype" panose="02040502050505030304" pitchFamily="18" charset="0"/>
                <a:hlinkClick r:id="rId3"/>
              </a:rPr>
              <a:t>https://tinyurl.com/n7djd7ax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BB53-75B7-0B08-2E0A-17EDC3695265}"/>
              </a:ext>
            </a:extLst>
          </p:cNvPr>
          <p:cNvSpPr txBox="1"/>
          <p:nvPr/>
        </p:nvSpPr>
        <p:spPr>
          <a:xfrm>
            <a:off x="0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0968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F3-7A6F-DBD9-C642-4818FD3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32" y="546951"/>
            <a:ext cx="16490879" cy="1140477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Real-Life Applications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0862-EEF3-9A8D-D4AC-7939302E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832" y="1687428"/>
            <a:ext cx="16490878" cy="76726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4600" b="1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CA" sz="2600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 Language Processing (LP)</a:t>
            </a:r>
          </a:p>
          <a:p>
            <a:pPr algn="l">
              <a:lnSpc>
                <a:spcPct val="150000"/>
              </a:lnSpc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RNNs are commonly used in LP tasks such as translation, sentiment analysis, and speech recognition.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600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Time-Series Analysis</a:t>
            </a:r>
          </a:p>
          <a:p>
            <a:pPr algn="l">
              <a:lnSpc>
                <a:spcPct val="150000"/>
              </a:lnSpc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RNNs can be used to analyze time-series data such as stock prices, weather patterns, and health records by studying trends and making future predictions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600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Image and Video Analysis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RNNs can derive information and write text comments on the image/ video. This process is known as computer vision .</a:t>
            </a:r>
          </a:p>
          <a:p>
            <a:pPr marL="0" indent="0">
              <a:lnSpc>
                <a:spcPct val="150000"/>
              </a:lnSpc>
              <a:buNone/>
            </a:pPr>
            <a:endParaRPr lang="en-CA" sz="26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5DE8B-C883-AFAA-BCFF-69B4DADB46F4}"/>
              </a:ext>
            </a:extLst>
          </p:cNvPr>
          <p:cNvSpPr txBox="1"/>
          <p:nvPr/>
        </p:nvSpPr>
        <p:spPr>
          <a:xfrm>
            <a:off x="0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5917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D1FC-82E9-DD51-4AC2-5A15DC2B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>
                <a:latin typeface="Palatino Linotype" panose="02040502050505030304" pitchFamily="18" charset="0"/>
              </a:rPr>
              <a:t>Advantages of RNNs                 Limitation of RNNs</a:t>
            </a:r>
            <a:endParaRPr lang="en-US" sz="5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9860-A8E4-752B-D884-8E1BE993E2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Ability to process sequential data.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Flexibility in handling variable-length inputs and outputs.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Memory of previous inputs can be retained and used to inform future predictions.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0000"/>
                </a:solidFill>
                <a:latin typeface="Palatino Linotype" panose="02040502050505030304" pitchFamily="18" charset="0"/>
              </a:rPr>
              <a:t>Can learn from past experiences and adjust its predictions accordingly</a:t>
            </a:r>
          </a:p>
          <a:p>
            <a:endParaRPr lang="en-US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8786-197B-99DB-89F4-4B7A176C64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Encoding bottleneck -- practically challenging as we are encoding time step by time step into a single output at the very last . We must ensure all this is done smoothly which might result in output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 Slow , no parallelization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 Not long memory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F5A57-A5E3-5F02-472E-42E78BB57E2F}"/>
              </a:ext>
            </a:extLst>
          </p:cNvPr>
          <p:cNvSpPr txBox="1"/>
          <p:nvPr/>
        </p:nvSpPr>
        <p:spPr>
          <a:xfrm>
            <a:off x="10938933" y="164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3AA7B-9F1E-2A6A-BDF7-D4F1D4BF5929}"/>
              </a:ext>
            </a:extLst>
          </p:cNvPr>
          <p:cNvSpPr txBox="1"/>
          <p:nvPr/>
        </p:nvSpPr>
        <p:spPr>
          <a:xfrm>
            <a:off x="0" y="1025758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13817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F3-7A6F-DBD9-C642-4818FD3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32" y="499308"/>
            <a:ext cx="16490879" cy="1277877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0862-EEF3-9A8D-D4AC-7939302E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0" y="1920875"/>
            <a:ext cx="16490878" cy="70855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The main goal of attention is to eliminate recurrence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Identify which parts to attend  most important features in input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</a:rPr>
              <a:t>     that are relevant to the semantic meaning of sentence.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Extract features with high attention.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Parameters - Query(Q) , Key(k) , Value(v).</a:t>
            </a:r>
          </a:p>
        </p:txBody>
      </p:sp>
      <p:pic>
        <p:nvPicPr>
          <p:cNvPr id="7" name="Picture 6" descr="Two men in clothing looking at each other&#10;&#10;Description automatically generated">
            <a:extLst>
              <a:ext uri="{FF2B5EF4-FFF2-40B4-BE49-F238E27FC236}">
                <a16:creationId xmlns:a16="http://schemas.microsoft.com/office/drawing/2014/main" id="{E091BC5F-B580-6B72-5592-63E82202F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050" y="2149475"/>
            <a:ext cx="7750318" cy="601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E0705-26E4-77D2-FDD9-DE7CF96A2ABD}"/>
              </a:ext>
            </a:extLst>
          </p:cNvPr>
          <p:cNvSpPr txBox="1"/>
          <p:nvPr/>
        </p:nvSpPr>
        <p:spPr>
          <a:xfrm>
            <a:off x="14319250" y="8544319"/>
            <a:ext cx="327660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latin typeface="Palatino Linotype"/>
              </a:rPr>
              <a:t>Source: </a:t>
            </a:r>
            <a:r>
              <a:rPr lang="en-US" sz="2000" dirty="0">
                <a:ea typeface="+mn-lt"/>
                <a:cs typeface="+mn-lt"/>
              </a:rPr>
              <a:t>https://tinyurl.com/5n6u7jny</a:t>
            </a:r>
            <a:endParaRPr lang="en-US" sz="2000" dirty="0">
              <a:latin typeface="Palatino Linotyp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48092-FDDB-85EF-41E1-AA823B3A3760}"/>
              </a:ext>
            </a:extLst>
          </p:cNvPr>
          <p:cNvSpPr txBox="1"/>
          <p:nvPr/>
        </p:nvSpPr>
        <p:spPr>
          <a:xfrm>
            <a:off x="0" y="102266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9767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D7A-51B5-36F9-9742-1242CA97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987138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Positional encoding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819F40-5A58-3A43-42BC-950B05041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4" t="40893" b="16003"/>
          <a:stretch/>
        </p:blipFill>
        <p:spPr>
          <a:xfrm>
            <a:off x="11880849" y="1580818"/>
            <a:ext cx="6414433" cy="73387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228BE3-CF5D-39D8-798A-1FDA01004076}"/>
              </a:ext>
            </a:extLst>
          </p:cNvPr>
          <p:cNvSpPr txBox="1"/>
          <p:nvPr/>
        </p:nvSpPr>
        <p:spPr>
          <a:xfrm>
            <a:off x="1808817" y="3227084"/>
            <a:ext cx="10412274" cy="2431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MatMul- Matrix multiplication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Scale-scaling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Softmax-converts a vector of k values into  probability distribution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of K probabilities proportional to exponents of input numbers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32465-D203-8362-2D9D-0D88C640EC6D}"/>
              </a:ext>
            </a:extLst>
          </p:cNvPr>
          <p:cNvSpPr txBox="1"/>
          <p:nvPr/>
        </p:nvSpPr>
        <p:spPr>
          <a:xfrm>
            <a:off x="15386050" y="238974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9DAD8-D810-46DD-110F-31B6BE2B9F19}"/>
              </a:ext>
            </a:extLst>
          </p:cNvPr>
          <p:cNvSpPr txBox="1"/>
          <p:nvPr/>
        </p:nvSpPr>
        <p:spPr>
          <a:xfrm>
            <a:off x="14319250" y="9108890"/>
            <a:ext cx="510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</a:t>
            </a:r>
            <a:r>
              <a:rPr lang="en-US" sz="2000" dirty="0">
                <a:latin typeface="Palatino Linotype" panose="02040502050505030304" pitchFamily="18" charset="0"/>
                <a:hlinkClick r:id="rId3"/>
              </a:rPr>
              <a:t> https://tinyurl.com/2bn84tkk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8438F-BCEB-25BA-ADFF-891499C56B5B}"/>
              </a:ext>
            </a:extLst>
          </p:cNvPr>
          <p:cNvSpPr txBox="1"/>
          <p:nvPr/>
        </p:nvSpPr>
        <p:spPr>
          <a:xfrm>
            <a:off x="0" y="101504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00839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F3-7A6F-DBD9-C642-4818FD3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32" y="546952"/>
            <a:ext cx="16490879" cy="1163244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0862-EEF3-9A8D-D4AC-7939302E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0" y="1844675"/>
            <a:ext cx="16490878" cy="76499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Transformers is a deep learning architecture works on parallel multi headed attention mechanisms.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Palatino Linotype" panose="02040502050505030304" pitchFamily="18" charset="0"/>
              </a:rPr>
              <a:t> Common applications of transformers include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</a:rPr>
              <a:t>    -Natural language processing.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</a:rPr>
              <a:t>    -Computer vision.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</a:rPr>
              <a:t>    -GPT(Generative pre-trained transformers)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Palatino Linotype" panose="02040502050505030304" pitchFamily="18" charset="0"/>
              </a:rPr>
              <a:t>    -BERT(BI directional encoder representations from transformers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4283E-E1B1-99DD-26EB-2BFA357F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49" y="2987676"/>
            <a:ext cx="8409623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F4356-EEC2-A383-77C9-F66AA3D09545}"/>
              </a:ext>
            </a:extLst>
          </p:cNvPr>
          <p:cNvSpPr txBox="1"/>
          <p:nvPr/>
        </p:nvSpPr>
        <p:spPr>
          <a:xfrm>
            <a:off x="1671" y="101504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E46E5-6761-6626-40B6-D61A145F8C5C}"/>
              </a:ext>
            </a:extLst>
          </p:cNvPr>
          <p:cNvSpPr txBox="1"/>
          <p:nvPr/>
        </p:nvSpPr>
        <p:spPr>
          <a:xfrm>
            <a:off x="14034052" y="8686800"/>
            <a:ext cx="331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https://tinyurl.com/yrjhvwhd</a:t>
            </a:r>
          </a:p>
        </p:txBody>
      </p:sp>
    </p:spTree>
    <p:extLst>
      <p:ext uri="{BB962C8B-B14F-4D97-AF65-F5344CB8AC3E}">
        <p14:creationId xmlns:p14="http://schemas.microsoft.com/office/powerpoint/2010/main" val="313703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341E-EED6-011C-1B83-306C19B1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1204456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7279-EDBC-728B-17FB-142B16BD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1920875"/>
            <a:ext cx="17339786" cy="826539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38E8A-4F58-1D22-1B17-90C5647D28B1}"/>
              </a:ext>
            </a:extLst>
          </p:cNvPr>
          <p:cNvSpPr/>
          <p:nvPr/>
        </p:nvSpPr>
        <p:spPr>
          <a:xfrm>
            <a:off x="3362739" y="4168775"/>
            <a:ext cx="3124200" cy="5334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AF649-6521-0ADD-C8CD-1F9F31DA5C21}"/>
              </a:ext>
            </a:extLst>
          </p:cNvPr>
          <p:cNvSpPr/>
          <p:nvPr/>
        </p:nvSpPr>
        <p:spPr>
          <a:xfrm>
            <a:off x="8489950" y="4168775"/>
            <a:ext cx="3124200" cy="533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9D66A-D0E6-4F92-AEE3-12B7686055AA}"/>
              </a:ext>
            </a:extLst>
          </p:cNvPr>
          <p:cNvSpPr/>
          <p:nvPr/>
        </p:nvSpPr>
        <p:spPr>
          <a:xfrm>
            <a:off x="13605946" y="4168775"/>
            <a:ext cx="3124200" cy="533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Attention-3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61E78C-6843-37E7-D97B-C8DFB68BD3B6}"/>
              </a:ext>
            </a:extLst>
          </p:cNvPr>
          <p:cNvCxnSpPr>
            <a:cxnSpLocks/>
          </p:cNvCxnSpPr>
          <p:nvPr/>
        </p:nvCxnSpPr>
        <p:spPr>
          <a:xfrm>
            <a:off x="5099050" y="3292475"/>
            <a:ext cx="101346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339C4-384B-2592-540A-594FAC45E639}"/>
              </a:ext>
            </a:extLst>
          </p:cNvPr>
          <p:cNvCxnSpPr>
            <a:cxnSpLocks/>
          </p:cNvCxnSpPr>
          <p:nvPr/>
        </p:nvCxnSpPr>
        <p:spPr>
          <a:xfrm>
            <a:off x="15233650" y="3292475"/>
            <a:ext cx="0" cy="876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5D55DD-0317-4F6E-3A06-01874B86027C}"/>
              </a:ext>
            </a:extLst>
          </p:cNvPr>
          <p:cNvCxnSpPr/>
          <p:nvPr/>
        </p:nvCxnSpPr>
        <p:spPr>
          <a:xfrm>
            <a:off x="5099050" y="3292475"/>
            <a:ext cx="0" cy="876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FA579C-130D-71EE-9049-BC57CD6CFB6E}"/>
              </a:ext>
            </a:extLst>
          </p:cNvPr>
          <p:cNvCxnSpPr>
            <a:stCxn id="7" idx="0"/>
          </p:cNvCxnSpPr>
          <p:nvPr/>
        </p:nvCxnSpPr>
        <p:spPr>
          <a:xfrm flipV="1">
            <a:off x="10052050" y="3292475"/>
            <a:ext cx="0" cy="876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66E028-90D0-CA2B-4B65-50DFB8EB56BD}"/>
              </a:ext>
            </a:extLst>
          </p:cNvPr>
          <p:cNvSpPr/>
          <p:nvPr/>
        </p:nvSpPr>
        <p:spPr>
          <a:xfrm>
            <a:off x="7537450" y="2225675"/>
            <a:ext cx="4953000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Encoding, decoding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4296B2-555B-FF9D-6B2D-E0E38957F9F7}"/>
              </a:ext>
            </a:extLst>
          </p:cNvPr>
          <p:cNvCxnSpPr/>
          <p:nvPr/>
        </p:nvCxnSpPr>
        <p:spPr>
          <a:xfrm flipV="1">
            <a:off x="10052050" y="2835274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9C658F-2504-B079-80EE-9671DA8E274A}"/>
              </a:ext>
            </a:extLst>
          </p:cNvPr>
          <p:cNvCxnSpPr>
            <a:stCxn id="19" idx="3"/>
          </p:cNvCxnSpPr>
          <p:nvPr/>
        </p:nvCxnSpPr>
        <p:spPr>
          <a:xfrm>
            <a:off x="12490450" y="253047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78AAD9-5626-A0C9-E54B-BEBDC7E6FF36}"/>
              </a:ext>
            </a:extLst>
          </p:cNvPr>
          <p:cNvSpPr/>
          <p:nvPr/>
        </p:nvSpPr>
        <p:spPr>
          <a:xfrm>
            <a:off x="13785850" y="2102399"/>
            <a:ext cx="2667000" cy="73287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5CDC0-7B16-E231-B6FF-7A9F069DC4D9}"/>
              </a:ext>
            </a:extLst>
          </p:cNvPr>
          <p:cNvSpPr txBox="1"/>
          <p:nvPr/>
        </p:nvSpPr>
        <p:spPr>
          <a:xfrm>
            <a:off x="7232650" y="9659856"/>
            <a:ext cx="4720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https://tinyurl.com/2bn84tkk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96628-C4D2-074C-6682-EDA2CBC2DE42}"/>
              </a:ext>
            </a:extLst>
          </p:cNvPr>
          <p:cNvSpPr txBox="1"/>
          <p:nvPr/>
        </p:nvSpPr>
        <p:spPr>
          <a:xfrm>
            <a:off x="0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861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C37-E244-573B-D787-566AC55F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76" y="37750"/>
            <a:ext cx="19431000" cy="946733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LSTM Code snippets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5A8A-3400-721E-310F-8AEC314F7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26" y="1311275"/>
            <a:ext cx="18946395" cy="8534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alatino Linotype" panose="02040502050505030304" pitchFamily="18" charset="0"/>
              </a:rPr>
              <a:t>Importing, training &amp; fitting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Palatino Linotype" panose="02040502050505030304" pitchFamily="18" charset="0"/>
              </a:rPr>
              <a:t>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US" sz="28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27291-DEDD-7B1E-2A83-FF8D0649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79" y="1909224"/>
            <a:ext cx="590583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E3F8-B5F3-7287-9DD7-602A0EBB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6" y="3964327"/>
            <a:ext cx="9525000" cy="5562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C53C6-E297-BD99-AE2A-48A8A3B1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76" y="1656479"/>
            <a:ext cx="9099145" cy="4455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24342C-E0AC-7EF8-838F-B77DD4AFB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2676" y="6264275"/>
            <a:ext cx="8957174" cy="3262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B1B251-FB09-938F-6EE8-4047F448EEDD}"/>
              </a:ext>
            </a:extLst>
          </p:cNvPr>
          <p:cNvSpPr txBox="1"/>
          <p:nvPr/>
        </p:nvSpPr>
        <p:spPr>
          <a:xfrm>
            <a:off x="72320" y="103388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23727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0172-6677-B412-0E00-A7274E85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31223"/>
            <a:ext cx="17339786" cy="1246751"/>
          </a:xfrm>
        </p:spPr>
        <p:txBody>
          <a:bodyPr>
            <a:no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LSTM Prediction and Graph of real stock vs predicted stock price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10B9C-FEAE-E74B-44CD-A06A08F92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149475"/>
            <a:ext cx="12573000" cy="2743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1F795-4C3F-940A-6552-873F04E6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892675"/>
            <a:ext cx="12801600" cy="472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7AF7F-2195-1079-5A4C-18CA0AEFB020}"/>
              </a:ext>
            </a:extLst>
          </p:cNvPr>
          <p:cNvSpPr txBox="1"/>
          <p:nvPr/>
        </p:nvSpPr>
        <p:spPr>
          <a:xfrm>
            <a:off x="0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51667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70250" y="451852"/>
            <a:ext cx="13367504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5300" dirty="0">
                <a:latin typeface="Palatino Linotype" panose="02040502050505030304" pitchFamily="18" charset="0"/>
                <a:ea typeface="+mj-ea"/>
                <a:cs typeface="+mj-cs"/>
              </a:rPr>
              <a:t>Sequence Modeling (RNN): Design Criteria</a:t>
            </a:r>
            <a:endParaRPr lang="en-IN" sz="53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4250" y="2413037"/>
            <a:ext cx="18821400" cy="73564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To model sequences, we need to:</a:t>
            </a:r>
          </a:p>
          <a:p>
            <a:pPr marL="0" indent="0">
              <a:buNone/>
            </a:pPr>
            <a:endParaRPr lang="en-US" sz="2600" b="1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Handle </a:t>
            </a:r>
            <a:r>
              <a:rPr lang="en-US" sz="2600" b="1" dirty="0">
                <a:latin typeface="Palatino Linotype" panose="02040502050505030304" pitchFamily="18" charset="0"/>
              </a:rPr>
              <a:t>variable-length</a:t>
            </a:r>
            <a:r>
              <a:rPr lang="en-US" sz="2600" dirty="0">
                <a:latin typeface="Palatino Linotype" panose="02040502050505030304" pitchFamily="18" charset="0"/>
              </a:rPr>
              <a:t>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Maintain information about </a:t>
            </a:r>
            <a:r>
              <a:rPr lang="en-US" sz="2600" b="1" dirty="0">
                <a:latin typeface="Palatino Linotype" panose="02040502050505030304" pitchFamily="18" charset="0"/>
              </a:rPr>
              <a:t>order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latin typeface="Palatino Linotype" panose="02040502050505030304" pitchFamily="18" charset="0"/>
              </a:rPr>
              <a:t>Share parameters </a:t>
            </a:r>
            <a:r>
              <a:rPr lang="en-US" sz="2600" dirty="0">
                <a:latin typeface="Palatino Linotype" panose="02040502050505030304" pitchFamily="18" charset="0"/>
              </a:rPr>
              <a:t>across the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</a:rPr>
              <a:t>Track </a:t>
            </a:r>
            <a:r>
              <a:rPr lang="en-US" sz="26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long-term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</a:rPr>
              <a:t> dependencies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37892" y="7864475"/>
            <a:ext cx="5399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source:</a:t>
            </a:r>
            <a:r>
              <a:rPr lang="en-US" sz="2000" b="1" dirty="0"/>
              <a:t> 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https://tinyurl.com/tsfcmx75 </a:t>
            </a:r>
            <a:endParaRPr lang="en-US" sz="2000" dirty="0">
              <a:latin typeface="Palatino Linotype" panose="02040502050505030304" pitchFamily="18" charset="0"/>
            </a:endParaRPr>
          </a:p>
          <a:p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84250" y="8452821"/>
            <a:ext cx="121539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2600" b="1" dirty="0">
                <a:latin typeface="Palatino Linotype" panose="02040502050505030304" pitchFamily="18" charset="0"/>
                <a:ea typeface="+mj-ea"/>
                <a:cs typeface="+mj-cs"/>
              </a:rPr>
              <a:t>Recurrent Neural Networks (RNNs) </a:t>
            </a:r>
            <a:r>
              <a:rPr lang="en-US" sz="2600" dirty="0">
                <a:latin typeface="Palatino Linotype" panose="02040502050505030304" pitchFamily="18" charset="0"/>
                <a:ea typeface="+mj-ea"/>
                <a:cs typeface="+mj-cs"/>
              </a:rPr>
              <a:t>meet these sequences modeling design criteria</a:t>
            </a:r>
            <a:endParaRPr lang="en-IN" sz="26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250" y="6994110"/>
            <a:ext cx="12153900" cy="5355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Palatino Linotype" panose="02040502050505030304" pitchFamily="18" charset="0"/>
                <a:ea typeface="+mj-ea"/>
                <a:cs typeface="+mj-cs"/>
              </a:rPr>
              <a:t>Ex: ‘’The </a:t>
            </a: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person</a:t>
            </a:r>
            <a:r>
              <a:rPr lang="en-US" sz="3200" b="1" dirty="0">
                <a:latin typeface="Palatino Linotype" panose="02040502050505030304" pitchFamily="18" charset="0"/>
                <a:ea typeface="+mj-ea"/>
                <a:cs typeface="+mj-cs"/>
              </a:rPr>
              <a:t> who took my bike, ………………. a thief ”</a:t>
            </a:r>
            <a:endParaRPr lang="en-IN" sz="3200" b="1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54" y="2042752"/>
            <a:ext cx="2244400" cy="563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5250" y="6733241"/>
            <a:ext cx="13716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  <a:ea typeface="+mj-ea"/>
                <a:cs typeface="+mj-cs"/>
              </a:rPr>
              <a:t>was</a:t>
            </a:r>
            <a:endParaRPr lang="en-IN" sz="3200" b="1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C65E1-9114-3171-5C13-7E02C81CCED5}"/>
              </a:ext>
            </a:extLst>
          </p:cNvPr>
          <p:cNvSpPr txBox="1"/>
          <p:nvPr/>
        </p:nvSpPr>
        <p:spPr>
          <a:xfrm>
            <a:off x="0" y="10226675"/>
            <a:ext cx="57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5713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ADA-D0BF-1B4C-5523-E4C9F45E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50" y="-60326"/>
            <a:ext cx="17339786" cy="1547356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A short YouTube tutorial video on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1969-391D-1FF2-A69C-B2C04235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2149476"/>
            <a:ext cx="17339786" cy="77724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sz="2000" dirty="0">
                <a:latin typeface="Palatino Linotype" panose="02040502050505030304" pitchFamily="18" charset="0"/>
              </a:rPr>
              <a:t>Reference: https://tinyurl.com/bdhv2npk</a:t>
            </a:r>
          </a:p>
        </p:txBody>
      </p:sp>
      <p:pic>
        <p:nvPicPr>
          <p:cNvPr id="7" name="Picture 6" descr="A black background with orange dots and text&#10;&#10;Description automatically generated">
            <a:extLst>
              <a:ext uri="{FF2B5EF4-FFF2-40B4-BE49-F238E27FC236}">
                <a16:creationId xmlns:a16="http://schemas.microsoft.com/office/drawing/2014/main" id="{F2B8D1D8-5087-7288-D1DC-B2C32AF7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2149475"/>
            <a:ext cx="8972550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AA596-111D-DBE0-4078-295A3CD79FEC}"/>
              </a:ext>
            </a:extLst>
          </p:cNvPr>
          <p:cNvSpPr txBox="1"/>
          <p:nvPr/>
        </p:nvSpPr>
        <p:spPr>
          <a:xfrm>
            <a:off x="0" y="10302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1453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FE24-6CA3-E872-8F3B-9F3F3885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1383915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229E-B4C4-C781-1E8C-36B27848F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0" y="1844675"/>
            <a:ext cx="17339786" cy="82002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  <a:hlinkClick r:id="rId2"/>
              </a:rPr>
              <a:t>https://tinyurl.com/tsfcmx75 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Zivkovic, S. (2020, November 14). # 005 RNN - Tackling Vanishing Gradients with GRU and LSTM. Master Data Science. </a:t>
            </a:r>
            <a:r>
              <a:rPr lang="en-US" sz="2600" dirty="0">
                <a:latin typeface="Palatino Linotype" panose="02040502050505030304" pitchFamily="18" charset="0"/>
                <a:hlinkClick r:id="rId3"/>
              </a:rPr>
              <a:t>https://tinyurl.com/rp8kfr6s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Recurrent Neural Network (RNN) | RNN LSTM Tutorial | Deep Learning Course | </a:t>
            </a:r>
            <a:r>
              <a:rPr lang="en-US" sz="2600" dirty="0" err="1">
                <a:latin typeface="Palatino Linotype" panose="02040502050505030304" pitchFamily="18" charset="0"/>
              </a:rPr>
              <a:t>Simplilearn</a:t>
            </a:r>
            <a:r>
              <a:rPr lang="en-US" sz="2600" dirty="0">
                <a:latin typeface="Palatino Linotype" panose="02040502050505030304" pitchFamily="18" charset="0"/>
              </a:rPr>
              <a:t>. (n.d.). PPT. </a:t>
            </a:r>
            <a:r>
              <a:rPr lang="en-US" sz="2600" dirty="0">
                <a:latin typeface="Palatino Linotype" panose="02040502050505030304" pitchFamily="18" charset="0"/>
                <a:hlinkClick r:id="rId4"/>
              </a:rPr>
              <a:t>https://tinyurl.com/3xyrn62w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  <a:hlinkClick r:id="rId5"/>
              </a:rPr>
              <a:t>https://tinyurl.com/dp3953za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Introduction to </a:t>
            </a:r>
            <a:r>
              <a:rPr lang="en-US" sz="2600" dirty="0" err="1">
                <a:latin typeface="Palatino Linotype" panose="02040502050505030304" pitchFamily="18" charset="0"/>
              </a:rPr>
              <a:t>lstm</a:t>
            </a:r>
            <a:r>
              <a:rPr lang="en-US" sz="2600" dirty="0">
                <a:latin typeface="Palatino Linotype" panose="02040502050505030304" pitchFamily="18" charset="0"/>
              </a:rPr>
              <a:t> -https://tinyurl.com/yc28s5pd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Understanding </a:t>
            </a:r>
            <a:r>
              <a:rPr lang="en-US" sz="2600" dirty="0" err="1">
                <a:latin typeface="Palatino Linotype" panose="02040502050505030304" pitchFamily="18" charset="0"/>
              </a:rPr>
              <a:t>lstm</a:t>
            </a:r>
            <a:r>
              <a:rPr lang="en-US" sz="2600" dirty="0">
                <a:latin typeface="Palatino Linotype" panose="02040502050505030304" pitchFamily="18" charset="0"/>
              </a:rPr>
              <a:t>- https://tinyurl.com/yc339ddr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  <a:hlinkClick r:id="rId5"/>
              </a:rPr>
              <a:t>Lstm   -    https://tinyurl.com/dp3953za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GRU- </a:t>
            </a:r>
            <a:r>
              <a:rPr lang="en-US" sz="2600" dirty="0">
                <a:latin typeface="Palatino Linotype" panose="02040502050505030304" pitchFamily="18" charset="0"/>
                <a:hlinkClick r:id="rId6"/>
              </a:rPr>
              <a:t>https://tinyurl.com/5n933r7c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MIT introduction to deep learning- </a:t>
            </a:r>
            <a:r>
              <a:rPr lang="en-US" sz="2600" dirty="0">
                <a:latin typeface="Palatino Linotype" panose="02040502050505030304" pitchFamily="18" charset="0"/>
                <a:hlinkClick r:id="rId7"/>
              </a:rPr>
              <a:t>https://tinyurl.com/2bn84tkk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Stanford. Edu RNN cheat sheet- </a:t>
            </a:r>
            <a:r>
              <a:rPr lang="en-US" sz="2600" dirty="0">
                <a:latin typeface="Palatino Linotype" panose="02040502050505030304" pitchFamily="18" charset="0"/>
                <a:hlinkClick r:id="rId8"/>
              </a:rPr>
              <a:t>https://tinyurl.com/n7djd7ax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Transforms Encyclopedia- </a:t>
            </a:r>
            <a:r>
              <a:rPr lang="en-US" sz="2600" dirty="0">
                <a:latin typeface="Palatino Linotype" panose="02040502050505030304" pitchFamily="18" charset="0"/>
                <a:hlinkClick r:id="rId9"/>
              </a:rPr>
              <a:t>https://tinyurl.com/yrjhvwhd</a:t>
            </a:r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CODE: </a:t>
            </a:r>
            <a:r>
              <a:rPr lang="en-US" sz="2600" u="sng" dirty="0">
                <a:solidFill>
                  <a:srgbClr val="0070C0"/>
                </a:solidFill>
                <a:latin typeface="Palatino Linotype" panose="02040502050505030304" pitchFamily="18" charset="0"/>
              </a:rPr>
              <a:t>https://www.kaggle.com/code/faressayah/stock-market-analysis-prediction-using-lstm</a:t>
            </a:r>
          </a:p>
          <a:p>
            <a:endParaRPr lang="en-US" sz="2600" dirty="0">
              <a:latin typeface="Palatino Linotype" panose="02040502050505030304" pitchFamily="18" charset="0"/>
            </a:endParaRPr>
          </a:p>
          <a:p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E780-0301-749E-BD8C-359CF33EFF83}"/>
              </a:ext>
            </a:extLst>
          </p:cNvPr>
          <p:cNvSpPr txBox="1"/>
          <p:nvPr/>
        </p:nvSpPr>
        <p:spPr>
          <a:xfrm>
            <a:off x="146050" y="104552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8828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99BF0-9616-BDE3-D7C5-406DEC0C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09" y="2357083"/>
            <a:ext cx="16585883" cy="6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2279" y="451852"/>
            <a:ext cx="1623060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5300" dirty="0">
                <a:latin typeface="Palatino Linotype" panose="02040502050505030304" pitchFamily="18" charset="0"/>
                <a:ea typeface="+mj-ea"/>
                <a:cs typeface="+mj-cs"/>
              </a:rPr>
              <a:t>Standard RNN Gradient Flow:  Vanishing Gradients</a:t>
            </a:r>
            <a:endParaRPr lang="en-IN" sz="53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E51F73AF-8FF7-5267-D635-7026F8BEECD1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55650" y="6111875"/>
                <a:ext cx="18745200" cy="8868072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endParaRPr lang="en-US" sz="3200" dirty="0">
                  <a:latin typeface="Palatino Linotype" panose="02040502050505030304" pitchFamily="18" charset="0"/>
                </a:endParaRPr>
              </a:p>
              <a:p>
                <a:pPr marL="0" indent="0">
                  <a:buNone/>
                </a:pPr>
                <a:r>
                  <a:rPr lang="en-US" sz="2600" dirty="0">
                    <a:latin typeface="Palatino Linotype" panose="02040502050505030304" pitchFamily="18" charset="0"/>
                  </a:rPr>
                  <a:t>Computing the gradient with respect to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2600" dirty="0">
                    <a:latin typeface="Palatino Linotype" panose="02040502050505030304" pitchFamily="18" charset="0"/>
                  </a:rPr>
                  <a:t>involves 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many factors of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</m:sSub>
                  </m:oMath>
                </a14:m>
                <a:r>
                  <a:rPr lang="en-US" sz="2600" b="1" dirty="0">
                    <a:latin typeface="Palatino Linotype" panose="02040502050505030304" pitchFamily="18" charset="0"/>
                  </a:rPr>
                  <a:t>  </a:t>
                </a:r>
                <a:r>
                  <a:rPr lang="en-US" sz="2600" dirty="0">
                    <a:latin typeface="Palatino Linotype" panose="02040502050505030304" pitchFamily="18" charset="0"/>
                  </a:rPr>
                  <a:t>+ </a:t>
                </a:r>
                <a:r>
                  <a:rPr lang="en-US" sz="2600" b="1" dirty="0">
                    <a:latin typeface="Palatino Linotype" panose="02040502050505030304" pitchFamily="18" charset="0"/>
                  </a:rPr>
                  <a:t>repeated gradient computation!</a:t>
                </a:r>
              </a:p>
              <a:p>
                <a:endParaRPr lang="en-US" sz="2000" b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E51F73AF-8FF7-5267-D635-7026F8BE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55650" y="6111875"/>
                <a:ext cx="18745200" cy="8868072"/>
              </a:xfrm>
              <a:prstGeom prst="rect">
                <a:avLst/>
              </a:prstGeom>
              <a:blipFill>
                <a:blip r:embed="rId2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0023" y="7940675"/>
            <a:ext cx="121539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latin typeface="Palatino Linotype" panose="02040502050505030304" pitchFamily="18" charset="0"/>
                <a:ea typeface="+mj-ea"/>
                <a:cs typeface="+mj-cs"/>
              </a:rPr>
              <a:t>Many Values &lt; 1: (</a:t>
            </a:r>
            <a:r>
              <a:rPr lang="en-US" sz="2600" b="1" dirty="0">
                <a:latin typeface="Palatino Linotype" panose="02040502050505030304" pitchFamily="18" charset="0"/>
                <a:ea typeface="+mj-ea"/>
                <a:cs typeface="+mj-cs"/>
              </a:rPr>
              <a:t>vanishing gradients)</a:t>
            </a: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endParaRPr lang="en-US" sz="2600" b="1" dirty="0">
              <a:latin typeface="Palatino Linotype" panose="02040502050505030304" pitchFamily="18" charset="0"/>
              <a:ea typeface="+mj-ea"/>
              <a:cs typeface="+mj-cs"/>
            </a:endParaRPr>
          </a:p>
          <a:p>
            <a:pPr marL="514350" indent="-514350" defTabSz="1507846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  <a:ea typeface="+mj-ea"/>
                <a:cs typeface="+mj-cs"/>
              </a:rPr>
              <a:t>Activation functions</a:t>
            </a:r>
          </a:p>
          <a:p>
            <a:pPr marL="514350" indent="-514350" defTabSz="1507846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  <a:ea typeface="+mj-ea"/>
                <a:cs typeface="+mj-cs"/>
              </a:rPr>
              <a:t>Weight initialization</a:t>
            </a:r>
          </a:p>
          <a:p>
            <a:pPr marL="514350" indent="-514350" defTabSz="1507846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600" b="1" dirty="0">
                <a:latin typeface="Palatino Linotype" panose="02040502050505030304" pitchFamily="18" charset="0"/>
                <a:ea typeface="+mj-ea"/>
                <a:cs typeface="+mj-cs"/>
              </a:rPr>
              <a:t>Network architecture</a:t>
            </a:r>
            <a:endParaRPr lang="en-IN" sz="26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6" y="1577345"/>
            <a:ext cx="15470939" cy="254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746D8B-741C-4C72-98CC-5C7A71126DEA}"/>
              </a:ext>
            </a:extLst>
          </p:cNvPr>
          <p:cNvSpPr txBox="1"/>
          <p:nvPr/>
        </p:nvSpPr>
        <p:spPr>
          <a:xfrm>
            <a:off x="55075" y="101919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3105F-5F07-6647-4C09-1F9BD58A60C7}"/>
                  </a:ext>
                </a:extLst>
              </p:cNvPr>
              <p:cNvSpPr txBox="1"/>
              <p:nvPr/>
            </p:nvSpPr>
            <p:spPr>
              <a:xfrm>
                <a:off x="940023" y="4149935"/>
                <a:ext cx="18817050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Palatino Linotype" panose="02040502050505030304" pitchFamily="18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is the prediction from backward propagation                                        </a:t>
                </a:r>
                <a:r>
                  <a:rPr lang="en-US" sz="2000" dirty="0">
                    <a:latin typeface="Palatino Linotype" panose="02040502050505030304" pitchFamily="18" charset="0"/>
                  </a:rPr>
                  <a:t>Reference: </a:t>
                </a:r>
                <a:r>
                  <a:rPr lang="en-US" sz="2000" dirty="0">
                    <a:latin typeface="Palatino Linotype" panose="02040502050505030304" pitchFamily="18" charset="0"/>
                    <a:hlinkClick r:id="rId5"/>
                  </a:rPr>
                  <a:t>https://tinyurl.com/3xyrn62w</a:t>
                </a:r>
                <a:endParaRPr lang="en-US" sz="2000" dirty="0">
                  <a:latin typeface="Palatino Linotype" panose="02040502050505030304" pitchFamily="18" charset="0"/>
                </a:endParaRPr>
              </a:p>
              <a:p>
                <a:r>
                  <a:rPr lang="en-US" sz="2400" dirty="0">
                    <a:latin typeface="Palatino Linotype" panose="0204050205050503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is the hidden layer prediction at time t                              </a:t>
                </a:r>
              </a:p>
              <a:p>
                <a:r>
                  <a:rPr lang="en-US" sz="2400" dirty="0">
                    <a:latin typeface="Palatino Linotype" panose="0204050205050503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are the input vectors.</a:t>
                </a:r>
              </a:p>
              <a:p>
                <a:r>
                  <a:rPr lang="en-US" sz="2400" dirty="0">
                    <a:latin typeface="Palatino Linotype" panose="0204050205050503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are weights at the hidden layer and from the input vectors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3105F-5F07-6647-4C09-1F9BD58A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23" y="4149935"/>
                <a:ext cx="18817050" cy="1600438"/>
              </a:xfrm>
              <a:prstGeom prst="rect">
                <a:avLst/>
              </a:prstGeom>
              <a:blipFill>
                <a:blip r:embed="rId6"/>
                <a:stretch>
                  <a:fillRect l="-486" t="-3053" b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3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2279" y="451852"/>
            <a:ext cx="1623060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5300" dirty="0">
                <a:latin typeface="Palatino Linotype" panose="02040502050505030304" pitchFamily="18" charset="0"/>
                <a:ea typeface="+mj-ea"/>
                <a:cs typeface="+mj-cs"/>
              </a:rPr>
              <a:t>Gated Cells</a:t>
            </a:r>
            <a:endParaRPr lang="en-IN" sz="53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065" y="1539875"/>
            <a:ext cx="19441970" cy="8229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600" dirty="0">
                <a:latin typeface="Palatino Linotype" panose="02040502050505030304" pitchFamily="18" charset="0"/>
              </a:rPr>
              <a:t>Idea: use </a:t>
            </a:r>
            <a:r>
              <a:rPr lang="en-US" sz="2600" b="1" dirty="0">
                <a:latin typeface="Palatino Linotype" panose="02040502050505030304" pitchFamily="18" charset="0"/>
              </a:rPr>
              <a:t>gates</a:t>
            </a:r>
            <a:r>
              <a:rPr lang="en-US" sz="2600" dirty="0">
                <a:latin typeface="Palatino Linotype" panose="02040502050505030304" pitchFamily="18" charset="0"/>
              </a:rPr>
              <a:t> to selectively </a:t>
            </a:r>
            <a:r>
              <a:rPr lang="en-US" sz="2600" b="1" dirty="0">
                <a:latin typeface="Palatino Linotype" panose="02040502050505030304" pitchFamily="18" charset="0"/>
              </a:rPr>
              <a:t>add</a:t>
            </a:r>
            <a:r>
              <a:rPr lang="en-US" sz="2600" dirty="0">
                <a:latin typeface="Palatino Linotype" panose="02040502050505030304" pitchFamily="18" charset="0"/>
              </a:rPr>
              <a:t> or </a:t>
            </a:r>
            <a:r>
              <a:rPr lang="en-US" sz="2600" b="1" dirty="0">
                <a:latin typeface="Palatino Linotype" panose="02040502050505030304" pitchFamily="18" charset="0"/>
              </a:rPr>
              <a:t>remove</a:t>
            </a:r>
            <a:r>
              <a:rPr lang="en-US" sz="2600" dirty="0">
                <a:latin typeface="Palatino Linotype" panose="02040502050505030304" pitchFamily="18" charset="0"/>
              </a:rPr>
              <a:t> information within </a:t>
            </a:r>
          </a:p>
          <a:p>
            <a:pPr marL="0" indent="0" algn="ctr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each recurrent unit with</a:t>
            </a:r>
          </a:p>
          <a:p>
            <a:pPr algn="ctr"/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56650" y="7678453"/>
            <a:ext cx="6558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r>
              <a:rPr lang="en-US" sz="2000" dirty="0">
                <a:latin typeface="Palatino Linotype" panose="02040502050505030304" pitchFamily="18" charset="0"/>
              </a:rPr>
              <a:t>                            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3292475"/>
            <a:ext cx="121539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Point wise multiplication </a:t>
            </a: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rgbClr val="C00000"/>
              </a:solidFill>
              <a:latin typeface="Palatino Linotype" panose="02040502050505030304" pitchFamily="18" charset="0"/>
              <a:ea typeface="+mj-ea"/>
              <a:cs typeface="+mj-cs"/>
            </a:endParaRP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rgbClr val="C00000"/>
              </a:solidFill>
              <a:latin typeface="Palatino Linotype" panose="02040502050505030304" pitchFamily="18" charset="0"/>
              <a:ea typeface="+mj-ea"/>
              <a:cs typeface="+mj-cs"/>
            </a:endParaRP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rgbClr val="C00000"/>
              </a:solidFill>
              <a:latin typeface="Palatino Linotype" panose="02040502050505030304" pitchFamily="18" charset="0"/>
              <a:ea typeface="+mj-ea"/>
              <a:cs typeface="+mj-cs"/>
            </a:endParaRP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rgbClr val="C00000"/>
              </a:solidFill>
              <a:latin typeface="Palatino Linotype" panose="02040502050505030304" pitchFamily="18" charset="0"/>
              <a:ea typeface="+mj-ea"/>
              <a:cs typeface="+mj-cs"/>
            </a:endParaRPr>
          </a:p>
          <a:p>
            <a:pPr defTabSz="1507846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rPr>
              <a:t>Sigmoid neural net layer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756" y="3292475"/>
            <a:ext cx="6171729" cy="339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3" y="3063875"/>
            <a:ext cx="4105275" cy="438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4650" y="8702675"/>
            <a:ext cx="18364200" cy="4191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Long Short-Term Memory (LSTM) </a:t>
            </a:r>
            <a:r>
              <a:rPr lang="en-US" sz="2600" dirty="0">
                <a:latin typeface="Palatino Linotype" panose="02040502050505030304" pitchFamily="18" charset="0"/>
              </a:rPr>
              <a:t>networks rely on a gated cell to track information throughout many time steps.</a:t>
            </a:r>
            <a:endParaRPr lang="en-US" sz="2600" b="1" dirty="0">
              <a:latin typeface="Palatino Linotype" panose="02040502050505030304" pitchFamily="18" charset="0"/>
            </a:endParaRPr>
          </a:p>
          <a:p>
            <a:pPr algn="ctr"/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24204" y="6721365"/>
            <a:ext cx="8948831" cy="4191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600" dirty="0">
                <a:latin typeface="Palatino Linotype" panose="02040502050505030304" pitchFamily="18" charset="0"/>
              </a:rPr>
              <a:t>Gates optionally let information through the cell</a:t>
            </a:r>
            <a:endParaRPr lang="en-US" sz="2600" b="1" dirty="0">
              <a:latin typeface="Palatino Linotype" panose="02040502050505030304" pitchFamily="18" charset="0"/>
            </a:endParaRPr>
          </a:p>
          <a:p>
            <a:pPr algn="ctr"/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764C2B-68AB-FA92-0236-7F8FFA498CA3}"/>
              </a:ext>
            </a:extLst>
          </p:cNvPr>
          <p:cNvSpPr txBox="1"/>
          <p:nvPr/>
        </p:nvSpPr>
        <p:spPr>
          <a:xfrm>
            <a:off x="152474" y="102083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639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2279" y="451852"/>
            <a:ext cx="16230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5300" dirty="0">
                <a:latin typeface="Palatino Linotype" panose="02040502050505030304" pitchFamily="18" charset="0"/>
                <a:ea typeface="+mj-ea"/>
                <a:cs typeface="+mj-cs"/>
              </a:rPr>
              <a:t>Long Short-Term Memory (LSTM) </a:t>
            </a:r>
            <a:endParaRPr lang="en-IN" sz="53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511" y="2441111"/>
            <a:ext cx="13335000" cy="886807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Palatino Linotype" panose="02040502050505030304" pitchFamily="18" charset="0"/>
              </a:rPr>
              <a:t>Gated LSTM cells control information flow:</a:t>
            </a:r>
          </a:p>
          <a:p>
            <a:pPr marL="514350" indent="-514350">
              <a:buAutoNum type="arabicParenR"/>
            </a:pPr>
            <a:r>
              <a:rPr lang="en-US" sz="2600" b="1" dirty="0">
                <a:latin typeface="Palatino Linotype" panose="02040502050505030304" pitchFamily="18" charset="0"/>
              </a:rPr>
              <a:t>Forget</a:t>
            </a:r>
          </a:p>
          <a:p>
            <a:pPr marL="0" indent="0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2) Store</a:t>
            </a:r>
          </a:p>
          <a:p>
            <a:pPr marL="0" indent="0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3) Update</a:t>
            </a:r>
          </a:p>
          <a:p>
            <a:pPr marL="0" indent="0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4) Output</a:t>
            </a:r>
          </a:p>
          <a:p>
            <a:pPr algn="ctr"/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66650" y="8822065"/>
            <a:ext cx="6248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Reference: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r>
              <a:rPr lang="en-US" sz="2000" dirty="0"/>
              <a:t> </a:t>
            </a:r>
            <a:endParaRPr lang="en-IN" sz="2000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E51F73AF-8FF7-5267-D635-7026F8BEEC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5098" y="6111875"/>
            <a:ext cx="8534400" cy="2057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latin typeface="Palatino Linotype" panose="02040502050505030304" pitchFamily="18" charset="0"/>
              </a:rPr>
              <a:t>LSTM </a:t>
            </a:r>
            <a:r>
              <a:rPr lang="en-US" sz="2600" dirty="0">
                <a:latin typeface="Palatino Linotype" panose="02040502050505030304" pitchFamily="18" charset="0"/>
              </a:rPr>
              <a:t>is capable of learning long-term dependencies.</a:t>
            </a:r>
          </a:p>
          <a:p>
            <a:pPr marL="0" indent="0" algn="ctr">
              <a:buNone/>
            </a:pPr>
            <a:r>
              <a:rPr lang="en-US" sz="2600" dirty="0">
                <a:latin typeface="Palatino Linotype" panose="02040502050505030304" pitchFamily="18" charset="0"/>
              </a:rPr>
              <a:t>Remembering information for long periods of time</a:t>
            </a:r>
            <a:endParaRPr lang="en-US" sz="2600" b="1" dirty="0">
              <a:latin typeface="Palatino Linotype" panose="02040502050505030304" pitchFamily="18" charset="0"/>
            </a:endParaRPr>
          </a:p>
          <a:p>
            <a:pPr algn="ctr"/>
            <a:endParaRPr lang="en-US" sz="2000" b="1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r="12768"/>
          <a:stretch/>
        </p:blipFill>
        <p:spPr bwMode="auto">
          <a:xfrm>
            <a:off x="11576050" y="1396129"/>
            <a:ext cx="7620000" cy="742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C6EA8F-00D5-65BC-7B56-06D5A477214A}"/>
              </a:ext>
            </a:extLst>
          </p:cNvPr>
          <p:cNvSpPr txBox="1"/>
          <p:nvPr/>
        </p:nvSpPr>
        <p:spPr>
          <a:xfrm>
            <a:off x="25734" y="102266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8173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13850" y="9432491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 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https://tinyurl.com/3xyrn62w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8650" y="353698"/>
            <a:ext cx="754380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US" sz="5300" dirty="0">
                <a:latin typeface="Palatino Linotype" panose="02040502050505030304" pitchFamily="18" charset="0"/>
                <a:ea typeface="+mj-ea"/>
                <a:cs typeface="+mj-cs"/>
              </a:rPr>
              <a:t>Structure of LSTM</a:t>
            </a:r>
            <a:endParaRPr lang="en-IN" sz="5300" dirty="0"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3" name="AutoShape 6" descr="{\displaystyle {\begin{aligned}f_{t}&amp;=\sigma _{g}(W_{f}x_{t}+U_{f}c_{t-1}+b_{f})\\i_{t}&amp;=\sigma _{g}(W_{i}x_{t}+U_{i}c_{t-1}+b_{i})\\o_{t}&amp;=\sigma _{g}(W_{o}x_{t}+U_{o}c_{t-1}+b_{o})\\c_{t}&amp;=f_{t}\odot c_{t-1}+i_{t}\odot \sigma _{c}(W_{c}x_{t}+b_{c})\\h_{t}&amp;=o_{t}\odot \sigma _{h}(c_{t})\end{aligned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5951" y="2149475"/>
            <a:ext cx="11353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Palatino Linotype" panose="02040502050505030304" pitchFamily="18" charset="0"/>
              </a:rPr>
              <a:t>It consists of:</a:t>
            </a:r>
          </a:p>
          <a:p>
            <a:endParaRPr lang="en-US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Four interactive layers</a:t>
            </a:r>
            <a:endParaRPr lang="en-IN" sz="2600" dirty="0">
              <a:latin typeface="Palatino Linotype" panose="020405020505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Palatino Linotype" panose="02040502050505030304" pitchFamily="18" charset="0"/>
              </a:rPr>
              <a:t>Gated unit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3 logistic sigmoid gates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1 cell state</a:t>
            </a:r>
          </a:p>
        </p:txBody>
      </p:sp>
      <p:pic>
        <p:nvPicPr>
          <p:cNvPr id="2054" name="Picture 6" descr="lstm c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96" y="1791781"/>
            <a:ext cx="13966054" cy="76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FC587-565F-6BC6-A89D-E25FE4D15093}"/>
              </a:ext>
            </a:extLst>
          </p:cNvPr>
          <p:cNvSpPr txBox="1"/>
          <p:nvPr/>
        </p:nvSpPr>
        <p:spPr>
          <a:xfrm>
            <a:off x="85799" y="103028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5871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5050" y="944137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9650" y="355600"/>
            <a:ext cx="754380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lnSpc>
                <a:spcPct val="90000"/>
              </a:lnSpc>
              <a:spcBef>
                <a:spcPct val="0"/>
              </a:spcBef>
            </a:pPr>
            <a:r>
              <a:rPr lang="en-IN" sz="5300" dirty="0">
                <a:latin typeface="Palatino Linotype" panose="02040502050505030304" pitchFamily="18" charset="0"/>
                <a:ea typeface="+mj-ea"/>
                <a:cs typeface="+mj-cs"/>
              </a:rPr>
              <a:t>3 logistic sigmoid 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650" y="1463675"/>
            <a:ext cx="1135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</a:rPr>
              <a:t>FORGET GATE</a:t>
            </a:r>
          </a:p>
          <a:p>
            <a:endParaRPr lang="en-US" sz="3200" b="1" dirty="0">
              <a:latin typeface="Palatino Linotype" panose="02040502050505030304" pitchFamily="18" charset="0"/>
            </a:endParaRPr>
          </a:p>
          <a:p>
            <a:endParaRPr lang="en-US" sz="3200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248505"/>
            <a:ext cx="12192000" cy="682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D3317-556A-4D5B-FCBF-C2AF2B24E017}"/>
              </a:ext>
            </a:extLst>
          </p:cNvPr>
          <p:cNvSpPr txBox="1"/>
          <p:nvPr/>
        </p:nvSpPr>
        <p:spPr>
          <a:xfrm>
            <a:off x="0" y="102266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7951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51850" y="9391257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Reference :</a:t>
            </a:r>
            <a:r>
              <a:rPr lang="en-US" sz="2000" dirty="0">
                <a:latin typeface="Palatino Linotype" panose="02040502050505030304" pitchFamily="18" charset="0"/>
                <a:hlinkClick r:id="rId2"/>
              </a:rPr>
              <a:t> https://tinyurl.com/3xyrn62w</a:t>
            </a:r>
            <a:endParaRPr lang="en-IN" sz="2000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362" y="18174"/>
            <a:ext cx="196596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300" dirty="0">
                <a:latin typeface="Palatino Linotype" panose="02040502050505030304" pitchFamily="18" charset="0"/>
              </a:rPr>
              <a:t>INPUT GATE</a:t>
            </a:r>
          </a:p>
          <a:p>
            <a:pPr algn="ctr"/>
            <a:endParaRPr lang="en-US" sz="3200" b="1" dirty="0">
              <a:latin typeface="Palatino Linotype" panose="02040502050505030304" pitchFamily="18" charset="0"/>
            </a:endParaRPr>
          </a:p>
          <a:p>
            <a:pPr algn="ctr"/>
            <a:endParaRPr lang="en-US" sz="3200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input g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616075"/>
            <a:ext cx="13563600" cy="751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B00403-08D7-F0AE-E600-33313A627887}"/>
              </a:ext>
            </a:extLst>
          </p:cNvPr>
          <p:cNvSpPr txBox="1"/>
          <p:nvPr/>
        </p:nvSpPr>
        <p:spPr>
          <a:xfrm>
            <a:off x="146050" y="103028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237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7331</TotalTime>
  <Words>1654</Words>
  <Application>Microsoft Office PowerPoint</Application>
  <PresentationFormat>Custom</PresentationFormat>
  <Paragraphs>343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Palatino Linotype</vt:lpstr>
      <vt:lpstr>Office Theme</vt:lpstr>
      <vt:lpstr>Recurrent Neural Networks(RNNs)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Optimized RNN!</vt:lpstr>
      <vt:lpstr>The Gated Recurrent Unit (GRU) architecture.</vt:lpstr>
      <vt:lpstr> Common Activation Functions </vt:lpstr>
      <vt:lpstr>GRU Gate and memory allocation </vt:lpstr>
      <vt:lpstr>GRU Gate and memory allocation</vt:lpstr>
      <vt:lpstr>How GRU works</vt:lpstr>
      <vt:lpstr>Text prediction</vt:lpstr>
      <vt:lpstr>Embedding</vt:lpstr>
      <vt:lpstr>Embedding</vt:lpstr>
      <vt:lpstr>Types of RNN and their applications</vt:lpstr>
      <vt:lpstr>Real-Life Applications of RNNs</vt:lpstr>
      <vt:lpstr>Advantages of RNNs                 Limitation of RNNs</vt:lpstr>
      <vt:lpstr>Attention </vt:lpstr>
      <vt:lpstr>Positional encoding</vt:lpstr>
      <vt:lpstr>Transformers</vt:lpstr>
      <vt:lpstr>Transformers</vt:lpstr>
      <vt:lpstr>LSTM Code snippets</vt:lpstr>
      <vt:lpstr>LSTM Prediction and Graph of real stock vs predicted stock price</vt:lpstr>
      <vt:lpstr>A short YouTube tutorial video on RNN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harshit bedi</dc:creator>
  <cp:lastModifiedBy>Yasser Alginahi</cp:lastModifiedBy>
  <cp:revision>92</cp:revision>
  <dcterms:created xsi:type="dcterms:W3CDTF">2023-03-31T14:35:10Z</dcterms:created>
  <dcterms:modified xsi:type="dcterms:W3CDTF">2023-11-10T03:21:46Z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2023-03-31T00:00:00Z</vt:filetime>
  </property>
  <property fmtid="{D5CDD505-2E9C-101B-9397-08002B2CF9AE}" pid="5" name="Producer">
    <vt:lpwstr>Microsoft® PowerPoint® for Microsoft 365</vt:lpwstr>
  </property>
</Properties>
</file>